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5" r:id="rId3"/>
    <p:sldId id="329" r:id="rId4"/>
    <p:sldId id="330" r:id="rId5"/>
    <p:sldId id="331" r:id="rId6"/>
    <p:sldId id="327" r:id="rId7"/>
    <p:sldId id="332" r:id="rId8"/>
    <p:sldId id="334" r:id="rId9"/>
    <p:sldId id="328" r:id="rId10"/>
    <p:sldId id="335" r:id="rId11"/>
    <p:sldId id="336" r:id="rId12"/>
    <p:sldId id="337" r:id="rId13"/>
    <p:sldId id="340" r:id="rId14"/>
    <p:sldId id="287" r:id="rId15"/>
    <p:sldId id="345" r:id="rId16"/>
    <p:sldId id="306" r:id="rId17"/>
    <p:sldId id="307" r:id="rId18"/>
    <p:sldId id="310" r:id="rId19"/>
    <p:sldId id="311" r:id="rId20"/>
    <p:sldId id="312" r:id="rId21"/>
    <p:sldId id="315" r:id="rId22"/>
    <p:sldId id="341" r:id="rId23"/>
    <p:sldId id="314" r:id="rId24"/>
    <p:sldId id="316" r:id="rId25"/>
    <p:sldId id="342" r:id="rId26"/>
    <p:sldId id="343" r:id="rId27"/>
    <p:sldId id="320" r:id="rId28"/>
    <p:sldId id="321" r:id="rId29"/>
    <p:sldId id="344" r:id="rId30"/>
    <p:sldId id="346" r:id="rId31"/>
    <p:sldId id="323" r:id="rId32"/>
    <p:sldId id="324" r:id="rId3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5463" autoAdjust="0"/>
  </p:normalViewPr>
  <p:slideViewPr>
    <p:cSldViewPr snapToGrid="0">
      <p:cViewPr varScale="1">
        <p:scale>
          <a:sx n="115" d="100"/>
          <a:sy n="115" d="100"/>
        </p:scale>
        <p:origin x="960" y="84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0" d="100"/>
        <a:sy n="190" d="100"/>
      </p:scale>
      <p:origin x="0" y="-9348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A05473B-1400-4F46-8FA3-1E31A804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3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3388" y="550863"/>
            <a:ext cx="3654425" cy="2741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1" y="3474721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3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AC960E1-A7F1-47DA-8AEC-1ED67F7F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6E245-F31A-4D4A-A712-CDD6909E8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F4924-F406-4793-BEAB-29E0B1DEF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FC171-6812-4EB9-95A0-B3E67BFA6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91AB0-AB4D-44E6-97FC-33B816DEC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2127-B6E8-45FF-8D8A-A6AE91C88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9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D9859-64EB-4783-B7E1-1FFC5D1E17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D869F-FF63-4201-B4D7-E5ED744FF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9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27DBC-E929-4F57-859F-879105E7E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556BD-FA31-4C4F-84FA-C4443EF91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BA37C-7498-4BAB-8758-CAFD6FCE0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09102-6B73-453F-8E42-E7230DBB11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84AEA-FC05-4983-964F-6F910550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8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492FA-0891-496A-AF81-C03B593BD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7E822B26-A10D-4E3B-9BF5-72E854522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Parallel Architectures</a:t>
            </a:r>
            <a:br>
              <a:rPr lang="en-US" altLang="en-US" sz="3600" smtClean="0"/>
            </a:br>
            <a:endParaRPr lang="en-US" altLang="en-US" sz="3600" smtClean="0"/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CS121 Parallel Computing</a:t>
            </a:r>
          </a:p>
          <a:p>
            <a:pPr eaLnBrk="1" hangingPunct="1"/>
            <a:r>
              <a:rPr lang="en-US" altLang="en-US" smtClean="0"/>
              <a:t>Fall </a:t>
            </a:r>
            <a:r>
              <a:rPr lang="en-US" altLang="en-US" smtClean="0"/>
              <a:t>2024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researchgate.net/publication/291014351/figure/fig3/AS:319984468283404@1453301650572/Cache-hit-rate-versus-cache-size-under-different-network-topolog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49" y="1247775"/>
            <a:ext cx="2774780" cy="26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19224"/>
            <a:ext cx="6138808" cy="5382268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hit rate is the proportion of data accesses serviced from the cache.</a:t>
            </a:r>
          </a:p>
          <a:p>
            <a:pPr lvl="1"/>
            <a:r>
              <a:rPr lang="en-US" smtClean="0"/>
              <a:t>Typically a concave function in the cache size.</a:t>
            </a:r>
          </a:p>
          <a:p>
            <a:r>
              <a:rPr lang="en-US"/>
              <a:t>Processors have several layers of cache, each layer </a:t>
            </a:r>
            <a:r>
              <a:rPr lang="en-US" smtClean="0"/>
              <a:t>faster </a:t>
            </a:r>
            <a:r>
              <a:rPr lang="en-US"/>
              <a:t>but smaller.</a:t>
            </a:r>
          </a:p>
          <a:p>
            <a:r>
              <a:rPr lang="en-US"/>
              <a:t>Algorithms can sometimes be transformed to have greater locality</a:t>
            </a:r>
            <a:r>
              <a:rPr lang="en-US" smtClean="0"/>
              <a:t>.</a:t>
            </a:r>
          </a:p>
          <a:p>
            <a:r>
              <a:rPr lang="en-US" smtClean="0"/>
              <a:t>Caches can dramatically improve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 GHz processor with 100 ns latency DRAM. Assume one round trip per word, one FLOP per word transferred.</a:t>
            </a:r>
          </a:p>
          <a:p>
            <a:pPr lvl="1"/>
            <a:r>
              <a:rPr lang="en-US" smtClean="0"/>
              <a:t>Transfer 10M words / sec </a:t>
            </a:r>
            <a:r>
              <a:rPr lang="en-US" smtClean="0">
                <a:latin typeface="Symbol" panose="05050102010706020507" pitchFamily="18" charset="2"/>
              </a:rPr>
              <a:t>Þ </a:t>
            </a:r>
            <a:r>
              <a:rPr lang="en-US" smtClean="0"/>
              <a:t>10 MFLOPS.</a:t>
            </a:r>
          </a:p>
          <a:p>
            <a:pPr lvl="1"/>
            <a:r>
              <a:rPr lang="en-US" smtClean="0"/>
              <a:t>Suppose cache has 5 ns latency and 80% hit rate.</a:t>
            </a:r>
          </a:p>
          <a:p>
            <a:pPr lvl="2"/>
            <a:r>
              <a:rPr lang="en-US" smtClean="0"/>
              <a:t>Avg latency per word = 5*0.8 + 100*0.2 = 24 ns. </a:t>
            </a:r>
          </a:p>
          <a:p>
            <a:pPr lvl="2"/>
            <a:r>
              <a:rPr lang="en-US" smtClean="0"/>
              <a:t>Transfer 42M words / sec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42 </a:t>
            </a:r>
            <a:r>
              <a:rPr lang="en-US"/>
              <a:t>MFLOPS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With 90% hit rate, latency = 5*0.9+100*0.1 = 14.5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69 MFLOPS.</a:t>
            </a:r>
            <a:endParaRPr lang="en-US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297297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core is an independent execution unit that can run one or more threads.</a:t>
            </a:r>
          </a:p>
          <a:p>
            <a:r>
              <a:rPr lang="en-US" smtClean="0"/>
              <a:t>Core contains memory controller, instruction fetch / decoder, execution units, registers storing CPU state, etc.</a:t>
            </a:r>
          </a:p>
          <a:p>
            <a:r>
              <a:rPr lang="en-US" smtClean="0"/>
              <a:t>Cores and caches can be combined in various ways to form processors.</a:t>
            </a:r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47" y="4522324"/>
            <a:ext cx="2363788" cy="17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080910" y="6241586"/>
            <a:ext cx="287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Single core processor</a:t>
            </a:r>
          </a:p>
        </p:txBody>
      </p:sp>
    </p:spTree>
    <p:extLst>
      <p:ext uri="{BB962C8B-B14F-4D97-AF65-F5344CB8AC3E}">
        <p14:creationId xmlns:p14="http://schemas.microsoft.com/office/powerpoint/2010/main" val="29018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29946" cy="348154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A multiprocessor contains several cores communicating through </a:t>
            </a:r>
            <a:r>
              <a:rPr lang="en-US" smtClean="0"/>
              <a:t>memory.</a:t>
            </a:r>
            <a:endParaRPr lang="en-US"/>
          </a:p>
          <a:p>
            <a:pPr>
              <a:defRPr/>
            </a:pPr>
            <a:r>
              <a:rPr lang="en-US" smtClean="0"/>
              <a:t>A multicore (aka CMP, or chip multiprocessor) has several cores </a:t>
            </a:r>
            <a:r>
              <a:rPr lang="en-US"/>
              <a:t>on a single </a:t>
            </a:r>
            <a:r>
              <a:rPr lang="en-US" smtClean="0"/>
              <a:t>die.</a:t>
            </a:r>
            <a:endParaRPr lang="en-US"/>
          </a:p>
          <a:p>
            <a:pPr lvl="1">
              <a:defRPr/>
            </a:pPr>
            <a:r>
              <a:rPr lang="en-US"/>
              <a:t>Each core is a complete processor, with own execution unit and CPU state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Cores share an L2 / L3 cache.</a:t>
            </a:r>
          </a:p>
          <a:p>
            <a:pPr lvl="2">
              <a:defRPr/>
            </a:pPr>
            <a:r>
              <a:rPr lang="en-US" smtClean="0"/>
              <a:t>Increases cache utilization, but might cause thrashing.</a:t>
            </a:r>
            <a:endParaRPr lang="en-US"/>
          </a:p>
          <a:p>
            <a:pPr lvl="1">
              <a:defRPr/>
            </a:pPr>
            <a:r>
              <a:rPr lang="en-US"/>
              <a:t>Threads on different cores run simultaneously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Allows fast communication (i.e. cache coherency) between cores.</a:t>
            </a:r>
            <a:endParaRPr lang="en-US"/>
          </a:p>
          <a:p>
            <a:pPr lvl="1">
              <a:defRPr/>
            </a:pPr>
            <a:r>
              <a:rPr lang="en-US"/>
              <a:t>Cheap to manufacture, </a:t>
            </a:r>
            <a:r>
              <a:rPr lang="en-US" smtClean="0"/>
              <a:t>simpler board design, very </a:t>
            </a:r>
            <a:r>
              <a:rPr lang="en-US"/>
              <a:t>popular.</a:t>
            </a:r>
          </a:p>
          <a:p>
            <a:endParaRPr 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9" y="4990108"/>
            <a:ext cx="3682091" cy="133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51937" y="6288322"/>
            <a:ext cx="2416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Multiprocessor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68" y="4841151"/>
            <a:ext cx="3266268" cy="148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200311" y="6327232"/>
            <a:ext cx="287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processor</a:t>
            </a:r>
          </a:p>
        </p:txBody>
      </p:sp>
    </p:spTree>
    <p:extLst>
      <p:ext uri="{BB962C8B-B14F-4D97-AF65-F5344CB8AC3E}">
        <p14:creationId xmlns:p14="http://schemas.microsoft.com/office/powerpoint/2010/main" val="39002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Threads and multithreading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3"/>
            <a:ext cx="8429946" cy="376408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Thread is an independent instruction stream with its own state, i.e. </a:t>
            </a:r>
            <a:r>
              <a:rPr lang="en-US"/>
              <a:t>CPU registers, program </a:t>
            </a:r>
            <a:r>
              <a:rPr lang="en-US" smtClean="0"/>
              <a:t>counter </a:t>
            </a:r>
            <a:r>
              <a:rPr lang="en-US"/>
              <a:t>and stack. </a:t>
            </a:r>
            <a:endParaRPr lang="en-US" smtClean="0"/>
          </a:p>
          <a:p>
            <a:r>
              <a:rPr lang="en-US" smtClean="0"/>
              <a:t>A program can contain multiple threads running concurrently.</a:t>
            </a:r>
          </a:p>
          <a:p>
            <a:pPr lvl="1"/>
            <a:r>
              <a:rPr lang="en-US" smtClean="0"/>
              <a:t>Threads can communicate through memory and cooperate on a problem.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Simultaneous multithreading (SMT)</a:t>
            </a:r>
            <a:endParaRPr lang="en-US"/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Relatively cheap to maintain the state of a thread.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A logical processor can be created using only the thread state.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Can fit several logical processors in one core.</a:t>
            </a:r>
          </a:p>
          <a:p>
            <a:pPr lvl="2">
              <a:lnSpc>
                <a:spcPct val="90000"/>
              </a:lnSpc>
              <a:defRPr/>
            </a:pPr>
            <a:r>
              <a:rPr lang="en-US" smtClean="0"/>
              <a:t>Execution units and cache still shared, only state hardware duplicated.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Cheap </a:t>
            </a:r>
            <a:r>
              <a:rPr lang="en-US"/>
              <a:t>way to get (some) extra performance and hide latency</a:t>
            </a:r>
            <a:r>
              <a:rPr lang="en-US" smtClean="0"/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Intel supports two threads per core (hyperthreading), Sun UltraSparc supports 8 threads, etc.</a:t>
            </a:r>
            <a:endParaRPr lang="en-US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88" y="5183312"/>
            <a:ext cx="3069316" cy="14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3237467" y="6488112"/>
            <a:ext cx="2878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Hyperthread processor</a:t>
            </a:r>
          </a:p>
        </p:txBody>
      </p:sp>
    </p:spTree>
    <p:extLst>
      <p:ext uri="{BB962C8B-B14F-4D97-AF65-F5344CB8AC3E}">
        <p14:creationId xmlns:p14="http://schemas.microsoft.com/office/powerpoint/2010/main" val="17432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Multithreaded multicore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3213" cy="3348038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Individual cores can use multithreading.  Combine several cores in one package.</a:t>
            </a:r>
          </a:p>
          <a:p>
            <a:pPr>
              <a:defRPr/>
            </a:pPr>
            <a:r>
              <a:rPr lang="en-US" smtClean="0"/>
              <a:t>Widely used, e.g. Intel Core, Xeon, AMD Ryzen, Sun UltraSparc, IBM POWER, etc.</a:t>
            </a:r>
          </a:p>
          <a:p>
            <a:pPr>
              <a:defRPr/>
            </a:pPr>
            <a:r>
              <a:rPr lang="en-US" smtClean="0"/>
              <a:t>Hyperthreading improves performance by 15-30%, depending on application and scheduling.</a:t>
            </a:r>
          </a:p>
          <a:p>
            <a:pPr lvl="1">
              <a:defRPr/>
            </a:pPr>
            <a:r>
              <a:rPr lang="en-US" smtClean="0"/>
              <a:t>Threads may compete for resources such as cache or execution units and actually decrease performance.</a:t>
            </a:r>
          </a:p>
          <a:p>
            <a:pPr lvl="1">
              <a:defRPr/>
            </a:pPr>
            <a:r>
              <a:rPr lang="en-US" smtClean="0"/>
              <a:t>Processors allow deactivating multithreading.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44" y="4843463"/>
            <a:ext cx="6644312" cy="164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2649538" y="6426200"/>
            <a:ext cx="421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hyperthreading processor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stack.imgur.com/MS4k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94" y="549668"/>
            <a:ext cx="5415994" cy="5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9002" y="6273225"/>
            <a:ext cx="614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/>
              <a:t>Source</a:t>
            </a:r>
            <a:r>
              <a:rPr lang="en-US" sz="1600"/>
              <a:t>: http://superuser.com/questions/214331/what-is-the-difference-between-multicore-and-multiprocessor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139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GPGPU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76181" cy="23463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graphics processing unit (or just GPU).</a:t>
            </a:r>
          </a:p>
          <a:p>
            <a:pPr lvl="1">
              <a:defRPr/>
            </a:pPr>
            <a:r>
              <a:rPr lang="en-US" smtClean="0"/>
              <a:t>Using massive parallelism of graphics cards for general purpose computation.</a:t>
            </a:r>
          </a:p>
          <a:p>
            <a:pPr lvl="1">
              <a:defRPr/>
            </a:pPr>
            <a:r>
              <a:rPr lang="en-US" smtClean="0"/>
              <a:t>Dozens of “streaming multiprocessors”.</a:t>
            </a:r>
          </a:p>
          <a:p>
            <a:pPr lvl="2">
              <a:defRPr/>
            </a:pPr>
            <a:r>
              <a:rPr lang="en-US" smtClean="0"/>
              <a:t>Each SM contains 32 simple cores and runs 32 threads simultaneously.</a:t>
            </a:r>
          </a:p>
          <a:p>
            <a:pPr lvl="2">
              <a:defRPr/>
            </a:pPr>
            <a:r>
              <a:rPr lang="en-US" smtClean="0"/>
              <a:t>All cores do the same instruction.</a:t>
            </a:r>
          </a:p>
          <a:p>
            <a:pPr lvl="1">
              <a:defRPr/>
            </a:pPr>
            <a:r>
              <a:rPr lang="en-US" smtClean="0"/>
              <a:t>Tens of thousands of active threads.</a:t>
            </a:r>
          </a:p>
          <a:p>
            <a:pPr lvl="2">
              <a:defRPr/>
            </a:pPr>
            <a:r>
              <a:rPr lang="en-US" smtClean="0"/>
              <a:t>Hardware quickly switches between them to hide I/O latency.</a:t>
            </a:r>
            <a:endParaRPr lang="en-US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3765550"/>
            <a:ext cx="59674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Flynn’s taxonomy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59903" cy="5332288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mtClean="0"/>
              <a:t>A parallel system consists of multiple communicating, cooperating processors.</a:t>
            </a:r>
          </a:p>
          <a:p>
            <a:pPr lvl="1"/>
            <a:r>
              <a:rPr lang="en-US" altLang="en-US" smtClean="0"/>
              <a:t>Processors may be single / multicore, single / multithreaded, GPUs / accelerators, etc.</a:t>
            </a:r>
          </a:p>
          <a:p>
            <a:r>
              <a:rPr lang="en-US" altLang="en-US" smtClean="0"/>
              <a:t>Unlike sequential computing, which follows the von Neumann architecture, there is a wide variety of parallel system architectures.</a:t>
            </a:r>
          </a:p>
          <a:p>
            <a:r>
              <a:rPr lang="en-US" altLang="en-US" smtClean="0"/>
              <a:t>Flynn (1966) classified parallel systems based on instructions and data used by the processors.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single data</a:t>
            </a:r>
          </a:p>
          <a:p>
            <a:pPr lvl="2"/>
            <a:r>
              <a:rPr lang="en-US" altLang="en-US" smtClean="0"/>
              <a:t>Conventional sequential processor. 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multiple data </a:t>
            </a:r>
          </a:p>
          <a:p>
            <a:pPr lvl="2"/>
            <a:r>
              <a:rPr lang="en-US" altLang="en-US" smtClean="0"/>
              <a:t>Single control unit for multiple processing units.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single data</a:t>
            </a:r>
          </a:p>
          <a:p>
            <a:pPr lvl="2"/>
            <a:r>
              <a:rPr lang="en-US" altLang="en-US" smtClean="0"/>
              <a:t>Uncommon; but pipelining is a form of MISD.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multiple data</a:t>
            </a:r>
          </a:p>
          <a:p>
            <a:r>
              <a:rPr lang="en-US" altLang="en-US" smtClean="0"/>
              <a:t>Use different hardware designs based on software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1688575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5434742" cy="5120277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Control unit fetches single instruction and broadcasts it to processing units.</a:t>
            </a:r>
          </a:p>
          <a:p>
            <a:pPr>
              <a:defRPr/>
            </a:pPr>
            <a:r>
              <a:rPr lang="en-US" smtClean="0"/>
              <a:t>PEs each apply instruction to its own data item, in synchrony.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Adding two arrays.</a:t>
            </a:r>
          </a:p>
          <a:p>
            <a:pPr lvl="1">
              <a:defRPr/>
            </a:pPr>
            <a:r>
              <a:rPr lang="en-US" smtClean="0"/>
              <a:t>All PEs perform addition, on different coordinates of the arrays.</a:t>
            </a:r>
            <a:endParaRPr lang="en-US"/>
          </a:p>
          <a:p>
            <a:pPr>
              <a:defRPr/>
            </a:pPr>
            <a:r>
              <a:rPr lang="en-US" smtClean="0"/>
              <a:t>Very popular today.</a:t>
            </a:r>
          </a:p>
          <a:p>
            <a:pPr lvl="1">
              <a:defRPr/>
            </a:pPr>
            <a:r>
              <a:rPr lang="en-US" smtClean="0"/>
              <a:t>Effective for data parallel programs, e.g. graphics and video, dense linear algebra, machine learning.</a:t>
            </a:r>
          </a:p>
          <a:p>
            <a:pPr lvl="1">
              <a:defRPr/>
            </a:pPr>
            <a:r>
              <a:rPr lang="en-US"/>
              <a:t>C</a:t>
            </a:r>
            <a:r>
              <a:rPr lang="en-US" smtClean="0"/>
              <a:t>heap to implement, don’t need to duplicate hardware for fetch / decode, branch prediction, OOO, etc.</a:t>
            </a:r>
          </a:p>
          <a:p>
            <a:pPr lvl="1">
              <a:defRPr/>
            </a:pPr>
            <a:r>
              <a:rPr lang="en-US" smtClean="0"/>
              <a:t>Used in GPUs (SIMT), Intel AVX, Xeon Phi, IBM Cell SPU.</a:t>
            </a:r>
          </a:p>
          <a:p>
            <a:pPr lvl="1">
              <a:defRPr/>
            </a:pPr>
            <a:r>
              <a:rPr lang="en-US" smtClean="0"/>
              <a:t>Early generations supercomputers were SIMD with very wide lanes (1000s bits).</a:t>
            </a:r>
          </a:p>
          <a:p>
            <a:pPr lvl="1">
              <a:defRPr/>
            </a:pPr>
            <a:r>
              <a:rPr lang="en-US" smtClean="0"/>
              <a:t>Modern SIMD execute 4-32 lanes.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221002" y="1587356"/>
            <a:ext cx="2642011" cy="2736993"/>
            <a:chOff x="5486400" y="981075"/>
            <a:chExt cx="3376613" cy="3343275"/>
          </a:xfrm>
        </p:grpSpPr>
        <p:grpSp>
          <p:nvGrpSpPr>
            <p:cNvPr id="9222" name="Group 3"/>
            <p:cNvGrpSpPr>
              <a:grpSpLocks/>
            </p:cNvGrpSpPr>
            <p:nvPr/>
          </p:nvGrpSpPr>
          <p:grpSpPr bwMode="auto">
            <a:xfrm>
              <a:off x="5486400" y="1133475"/>
              <a:ext cx="2571750" cy="3065463"/>
              <a:chOff x="480" y="1152"/>
              <a:chExt cx="1824" cy="2112"/>
            </a:xfrm>
          </p:grpSpPr>
          <p:grpSp>
            <p:nvGrpSpPr>
              <p:cNvPr id="9232" name="Group 4"/>
              <p:cNvGrpSpPr>
                <a:grpSpLocks/>
              </p:cNvGrpSpPr>
              <p:nvPr/>
            </p:nvGrpSpPr>
            <p:grpSpPr bwMode="auto">
              <a:xfrm>
                <a:off x="1728" y="1152"/>
                <a:ext cx="576" cy="288"/>
                <a:chOff x="1728" y="1200"/>
                <a:chExt cx="576" cy="288"/>
              </a:xfrm>
            </p:grpSpPr>
            <p:sp>
              <p:nvSpPr>
                <p:cNvPr id="25" name="Oval 5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6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3" name="Group 7"/>
              <p:cNvGrpSpPr>
                <a:grpSpLocks/>
              </p:cNvGrpSpPr>
              <p:nvPr/>
            </p:nvGrpSpPr>
            <p:grpSpPr bwMode="auto">
              <a:xfrm>
                <a:off x="1728" y="1536"/>
                <a:ext cx="576" cy="288"/>
                <a:chOff x="1728" y="1200"/>
                <a:chExt cx="576" cy="288"/>
              </a:xfrm>
            </p:grpSpPr>
            <p:sp>
              <p:nvSpPr>
                <p:cNvPr id="23" name="Oval 8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4" name="Group 10"/>
              <p:cNvGrpSpPr>
                <a:grpSpLocks/>
              </p:cNvGrpSpPr>
              <p:nvPr/>
            </p:nvGrpSpPr>
            <p:grpSpPr bwMode="auto">
              <a:xfrm>
                <a:off x="1728" y="2976"/>
                <a:ext cx="576" cy="288"/>
                <a:chOff x="1728" y="1200"/>
                <a:chExt cx="576" cy="288"/>
              </a:xfrm>
            </p:grpSpPr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5" name="Group 13"/>
              <p:cNvGrpSpPr>
                <a:grpSpLocks/>
              </p:cNvGrpSpPr>
              <p:nvPr/>
            </p:nvGrpSpPr>
            <p:grpSpPr bwMode="auto">
              <a:xfrm>
                <a:off x="1728" y="2160"/>
                <a:ext cx="576" cy="288"/>
                <a:chOff x="1728" y="1200"/>
                <a:chExt cx="576" cy="288"/>
              </a:xfrm>
            </p:grpSpPr>
            <p:sp>
              <p:nvSpPr>
                <p:cNvPr id="19" name="Oval 14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6" name="Group 16"/>
              <p:cNvGrpSpPr>
                <a:grpSpLocks/>
              </p:cNvGrpSpPr>
              <p:nvPr/>
            </p:nvGrpSpPr>
            <p:grpSpPr bwMode="auto">
              <a:xfrm>
                <a:off x="1728" y="2592"/>
                <a:ext cx="576" cy="288"/>
                <a:chOff x="1728" y="1200"/>
                <a:chExt cx="576" cy="288"/>
              </a:xfrm>
            </p:grpSpPr>
            <p:sp>
              <p:nvSpPr>
                <p:cNvPr id="17" name="Oval 17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sp>
            <p:nvSpPr>
              <p:cNvPr id="10" name="Rectangle 19"/>
              <p:cNvSpPr>
                <a:spLocks noChangeArrowheads="1"/>
              </p:cNvSpPr>
              <p:nvPr/>
            </p:nvSpPr>
            <p:spPr bwMode="auto">
              <a:xfrm>
                <a:off x="480" y="1777"/>
                <a:ext cx="816" cy="8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400" smtClean="0">
                  <a:latin typeface="+mj-lt"/>
                </a:endParaRPr>
              </a:p>
            </p:txBody>
          </p: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518" y="1802"/>
                <a:ext cx="625" cy="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Global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control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unit</a:t>
                </a:r>
              </a:p>
            </p:txBody>
          </p:sp>
          <p:cxnSp>
            <p:nvCxnSpPr>
              <p:cNvPr id="9239" name="AutoShape 21"/>
              <p:cNvCxnSpPr>
                <a:cxnSpLocks noChangeShapeType="1"/>
                <a:stCxn id="10" idx="3"/>
                <a:endCxn id="25" idx="2"/>
              </p:cNvCxnSpPr>
              <p:nvPr/>
            </p:nvCxnSpPr>
            <p:spPr bwMode="auto">
              <a:xfrm flipV="1">
                <a:off x="1308" y="1296"/>
                <a:ext cx="420" cy="888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0" name="AutoShape 22"/>
              <p:cNvCxnSpPr>
                <a:cxnSpLocks noChangeShapeType="1"/>
                <a:stCxn id="10" idx="3"/>
                <a:endCxn id="23" idx="2"/>
              </p:cNvCxnSpPr>
              <p:nvPr/>
            </p:nvCxnSpPr>
            <p:spPr bwMode="auto">
              <a:xfrm flipV="1">
                <a:off x="1308" y="1680"/>
                <a:ext cx="420" cy="504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1" name="AutoShape 23"/>
              <p:cNvCxnSpPr>
                <a:cxnSpLocks noChangeShapeType="1"/>
                <a:stCxn id="10" idx="3"/>
                <a:endCxn id="19" idx="2"/>
              </p:cNvCxnSpPr>
              <p:nvPr/>
            </p:nvCxnSpPr>
            <p:spPr bwMode="auto">
              <a:xfrm>
                <a:off x="1308" y="2184"/>
                <a:ext cx="420" cy="120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2" name="AutoShape 24"/>
              <p:cNvCxnSpPr>
                <a:cxnSpLocks noChangeShapeType="1"/>
                <a:stCxn id="10" idx="3"/>
                <a:endCxn id="17" idx="2"/>
              </p:cNvCxnSpPr>
              <p:nvPr/>
            </p:nvCxnSpPr>
            <p:spPr bwMode="auto">
              <a:xfrm>
                <a:off x="1308" y="2184"/>
                <a:ext cx="420" cy="552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3" name="AutoShape 25"/>
              <p:cNvCxnSpPr>
                <a:cxnSpLocks noChangeShapeType="1"/>
                <a:stCxn id="10" idx="3"/>
                <a:endCxn id="21" idx="2"/>
              </p:cNvCxnSpPr>
              <p:nvPr/>
            </p:nvCxnSpPr>
            <p:spPr bwMode="auto">
              <a:xfrm>
                <a:off x="1308" y="2184"/>
                <a:ext cx="420" cy="936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223" name="Group 26"/>
            <p:cNvGrpSpPr>
              <a:grpSpLocks/>
            </p:cNvGrpSpPr>
            <p:nvPr/>
          </p:nvGrpSpPr>
          <p:grpSpPr bwMode="auto">
            <a:xfrm>
              <a:off x="8050213" y="981075"/>
              <a:ext cx="812800" cy="3343275"/>
              <a:chOff x="2304" y="1056"/>
              <a:chExt cx="576" cy="2304"/>
            </a:xfrm>
          </p:grpSpPr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2304" y="129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2304" y="168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2304" y="273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2304" y="312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grpSp>
            <p:nvGrpSpPr>
              <p:cNvPr id="9229" name="Group 32"/>
              <p:cNvGrpSpPr>
                <a:grpSpLocks/>
              </p:cNvGrpSpPr>
              <p:nvPr/>
            </p:nvGrpSpPr>
            <p:grpSpPr bwMode="auto">
              <a:xfrm>
                <a:off x="2544" y="1056"/>
                <a:ext cx="336" cy="2304"/>
                <a:chOff x="2544" y="1056"/>
                <a:chExt cx="336" cy="2304"/>
              </a:xfrm>
            </p:grpSpPr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35" name="Text Box 3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6"/>
                  <a:ext cx="1632" cy="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  <p:pic>
        <p:nvPicPr>
          <p:cNvPr id="8198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23" y="4597836"/>
            <a:ext cx="3034995" cy="157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1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71" y="1247775"/>
            <a:ext cx="4084141" cy="491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Instruction divergence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4613097" cy="535658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SIMD processors can perform different instructions, but need an activity mask to deactivate processors in certain steps.</a:t>
            </a:r>
          </a:p>
          <a:p>
            <a:pPr lvl="1">
              <a:defRPr/>
            </a:pPr>
            <a:r>
              <a:rPr lang="en-US" smtClean="0"/>
              <a:t>Takes k steps to do k different instructions.  In each step all processors doing same instruction execute synchronously.</a:t>
            </a:r>
          </a:p>
          <a:p>
            <a:pPr>
              <a:defRPr/>
            </a:pPr>
            <a:r>
              <a:rPr lang="en-US" smtClean="0"/>
              <a:t>SIMD works poorly for heavily branching code, where execution is data dependent.</a:t>
            </a:r>
          </a:p>
          <a:p>
            <a:pPr>
              <a:defRPr/>
            </a:pPr>
            <a:r>
              <a:rPr lang="en-US" smtClean="0"/>
              <a:t>Also doesn’t work well when threads not balanced, e.g. graph algorithms, sparse linear algebra.  </a:t>
            </a:r>
          </a:p>
        </p:txBody>
      </p:sp>
    </p:spTree>
    <p:extLst>
      <p:ext uri="{BB962C8B-B14F-4D97-AF65-F5344CB8AC3E}">
        <p14:creationId xmlns:p14="http://schemas.microsoft.com/office/powerpoint/2010/main" val="4280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Parallelism hierarchy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Parallelism exists at many different levels of a computer system.</a:t>
            </a:r>
          </a:p>
          <a:p>
            <a:pPr lvl="1"/>
            <a:r>
              <a:rPr lang="en-US" smtClean="0"/>
              <a:t>Within a single core.</a:t>
            </a:r>
          </a:p>
          <a:p>
            <a:pPr lvl="1"/>
            <a:r>
              <a:rPr lang="en-US" smtClean="0"/>
              <a:t>A multicore processor.</a:t>
            </a:r>
          </a:p>
          <a:p>
            <a:pPr lvl="1"/>
            <a:r>
              <a:rPr lang="en-US" smtClean="0"/>
              <a:t>A medium scale shared memory parallel computer.</a:t>
            </a:r>
          </a:p>
          <a:p>
            <a:pPr lvl="1"/>
            <a:r>
              <a:rPr lang="en-US" smtClean="0"/>
              <a:t>A large scale distributed memory system.</a:t>
            </a:r>
          </a:p>
        </p:txBody>
      </p:sp>
    </p:spTree>
    <p:extLst>
      <p:ext uri="{BB962C8B-B14F-4D97-AF65-F5344CB8AC3E}">
        <p14:creationId xmlns:p14="http://schemas.microsoft.com/office/powerpoint/2010/main" val="33322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748391" cy="5332413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multiprocessor system.</a:t>
            </a:r>
          </a:p>
          <a:p>
            <a:pPr lvl="1">
              <a:defRPr/>
            </a:pPr>
            <a:r>
              <a:rPr lang="en-US" smtClean="0"/>
              <a:t>Each processor has its own instruction and data.</a:t>
            </a:r>
          </a:p>
          <a:p>
            <a:pPr lvl="1">
              <a:defRPr/>
            </a:pPr>
            <a:r>
              <a:rPr lang="en-US" smtClean="0"/>
              <a:t>Processors communicate through an interconnection network.</a:t>
            </a:r>
          </a:p>
          <a:p>
            <a:pPr>
              <a:defRPr/>
            </a:pPr>
            <a:r>
              <a:rPr lang="en-US" smtClean="0"/>
              <a:t>A broad category covering most parallel computers.</a:t>
            </a:r>
          </a:p>
          <a:p>
            <a:pPr>
              <a:defRPr/>
            </a:pPr>
            <a:r>
              <a:rPr lang="en-US" smtClean="0"/>
              <a:t>Most commodity processors are a combination of MIMD with SIMD capability.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Xeon.  Different cores are MIMD.  But each core implements SIMD AVX.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Most supercomputers contain commodity processors plus SIMD coprocessors.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816903" y="1797977"/>
            <a:ext cx="2093823" cy="3839664"/>
            <a:chOff x="6137275" y="1419225"/>
            <a:chExt cx="2336800" cy="3951288"/>
          </a:xfrm>
        </p:grpSpPr>
        <p:grpSp>
          <p:nvGrpSpPr>
            <p:cNvPr id="11269" name="Group 56"/>
            <p:cNvGrpSpPr>
              <a:grpSpLocks/>
            </p:cNvGrpSpPr>
            <p:nvPr/>
          </p:nvGrpSpPr>
          <p:grpSpPr bwMode="auto">
            <a:xfrm>
              <a:off x="6137275" y="1419225"/>
              <a:ext cx="1603375" cy="3951288"/>
              <a:chOff x="3504" y="720"/>
              <a:chExt cx="1152" cy="2736"/>
            </a:xfrm>
          </p:grpSpPr>
          <p:grpSp>
            <p:nvGrpSpPr>
              <p:cNvPr id="11278" name="Group 36"/>
              <p:cNvGrpSpPr>
                <a:grpSpLocks/>
              </p:cNvGrpSpPr>
              <p:nvPr/>
            </p:nvGrpSpPr>
            <p:grpSpPr bwMode="auto">
              <a:xfrm>
                <a:off x="3504" y="720"/>
                <a:ext cx="1152" cy="598"/>
                <a:chOff x="3504" y="1034"/>
                <a:chExt cx="1152" cy="598"/>
              </a:xfrm>
            </p:grpSpPr>
            <p:sp>
              <p:nvSpPr>
                <p:cNvPr id="1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6" name="Oval 38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79" name="Group 39"/>
              <p:cNvGrpSpPr>
                <a:grpSpLocks/>
              </p:cNvGrpSpPr>
              <p:nvPr/>
            </p:nvGrpSpPr>
            <p:grpSpPr bwMode="auto">
              <a:xfrm>
                <a:off x="3504" y="1366"/>
                <a:ext cx="1152" cy="576"/>
                <a:chOff x="3504" y="1056"/>
                <a:chExt cx="1152" cy="576"/>
              </a:xfrm>
            </p:grpSpPr>
            <p:sp>
              <p:nvSpPr>
                <p:cNvPr id="1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590" y="1098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4" name="Oval 41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0" name="Group 42"/>
              <p:cNvGrpSpPr>
                <a:grpSpLocks/>
              </p:cNvGrpSpPr>
              <p:nvPr/>
            </p:nvGrpSpPr>
            <p:grpSpPr bwMode="auto">
              <a:xfrm>
                <a:off x="3504" y="2109"/>
                <a:ext cx="1152" cy="576"/>
                <a:chOff x="3504" y="909"/>
                <a:chExt cx="1152" cy="576"/>
              </a:xfrm>
            </p:grpSpPr>
            <p:sp>
              <p:nvSpPr>
                <p:cNvPr id="1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598" y="959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2" name="Oval 44"/>
                <p:cNvSpPr>
                  <a:spLocks noChangeArrowheads="1"/>
                </p:cNvSpPr>
                <p:nvPr/>
              </p:nvSpPr>
              <p:spPr bwMode="auto">
                <a:xfrm>
                  <a:off x="3504" y="909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1" name="Group 45"/>
              <p:cNvGrpSpPr>
                <a:grpSpLocks/>
              </p:cNvGrpSpPr>
              <p:nvPr/>
            </p:nvGrpSpPr>
            <p:grpSpPr bwMode="auto">
              <a:xfrm>
                <a:off x="3504" y="2858"/>
                <a:ext cx="1152" cy="598"/>
                <a:chOff x="3504" y="1034"/>
                <a:chExt cx="1152" cy="598"/>
              </a:xfrm>
            </p:grpSpPr>
            <p:sp>
              <p:nvSpPr>
                <p:cNvPr id="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0" name="Oval 47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</p:grpSp>
        <p:grpSp>
          <p:nvGrpSpPr>
            <p:cNvPr id="11270" name="Group 57"/>
            <p:cNvGrpSpPr>
              <a:grpSpLocks/>
            </p:cNvGrpSpPr>
            <p:nvPr/>
          </p:nvGrpSpPr>
          <p:grpSpPr bwMode="auto">
            <a:xfrm>
              <a:off x="7740650" y="1741488"/>
              <a:ext cx="733425" cy="3327400"/>
              <a:chOff x="4656" y="960"/>
              <a:chExt cx="528" cy="2304"/>
            </a:xfrm>
          </p:grpSpPr>
          <p:sp>
            <p:nvSpPr>
              <p:cNvPr id="18" name="Line 48"/>
              <p:cNvSpPr>
                <a:spLocks noChangeShapeType="1"/>
              </p:cNvSpPr>
              <p:nvPr/>
            </p:nvSpPr>
            <p:spPr bwMode="auto">
              <a:xfrm>
                <a:off x="4656" y="165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19" name="Line 49"/>
              <p:cNvSpPr>
                <a:spLocks noChangeShapeType="1"/>
              </p:cNvSpPr>
              <p:nvPr/>
            </p:nvSpPr>
            <p:spPr bwMode="auto">
              <a:xfrm>
                <a:off x="4656" y="2397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0" name="Line 50"/>
              <p:cNvSpPr>
                <a:spLocks noChangeShapeType="1"/>
              </p:cNvSpPr>
              <p:nvPr/>
            </p:nvSpPr>
            <p:spPr bwMode="auto">
              <a:xfrm>
                <a:off x="4656" y="1030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1" name="Line 51"/>
              <p:cNvSpPr>
                <a:spLocks noChangeShapeType="1"/>
              </p:cNvSpPr>
              <p:nvPr/>
            </p:nvSpPr>
            <p:spPr bwMode="auto">
              <a:xfrm>
                <a:off x="4656" y="316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grpSp>
            <p:nvGrpSpPr>
              <p:cNvPr id="11275" name="Group 52"/>
              <p:cNvGrpSpPr>
                <a:grpSpLocks/>
              </p:cNvGrpSpPr>
              <p:nvPr/>
            </p:nvGrpSpPr>
            <p:grpSpPr bwMode="auto">
              <a:xfrm>
                <a:off x="4848" y="960"/>
                <a:ext cx="336" cy="2304"/>
                <a:chOff x="2544" y="1056"/>
                <a:chExt cx="336" cy="2304"/>
              </a:xfrm>
            </p:grpSpPr>
            <p:sp>
              <p:nvSpPr>
                <p:cNvPr id="23" name="Rectangle 5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  <p:sp>
              <p:nvSpPr>
                <p:cNvPr id="24" name="Text Box 5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8"/>
                  <a:ext cx="1636" cy="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98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Interconnection networks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39421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Network allows processors to share data and cooperate.</a:t>
            </a:r>
          </a:p>
          <a:p>
            <a:pPr>
              <a:defRPr/>
            </a:pPr>
            <a:r>
              <a:rPr lang="en-US" smtClean="0"/>
              <a:t>Built using links and switches.</a:t>
            </a:r>
          </a:p>
          <a:p>
            <a:pPr lvl="1">
              <a:defRPr/>
            </a:pPr>
            <a:r>
              <a:rPr lang="en-US" smtClean="0"/>
              <a:t>Links are fixed connection between two processors.</a:t>
            </a:r>
          </a:p>
          <a:p>
            <a:pPr lvl="1">
              <a:defRPr/>
            </a:pPr>
            <a:r>
              <a:rPr lang="en-US" smtClean="0"/>
              <a:t>Switch connect set of processors on input ports with processors on output ports.</a:t>
            </a:r>
          </a:p>
          <a:p>
            <a:pPr>
              <a:defRPr/>
            </a:pPr>
            <a:r>
              <a:rPr lang="en-US" smtClean="0"/>
              <a:t>Static or direct networks built from links.</a:t>
            </a:r>
          </a:p>
          <a:p>
            <a:pPr>
              <a:defRPr/>
            </a:pPr>
            <a:r>
              <a:rPr lang="en-US" smtClean="0"/>
              <a:t>Dynamic or indirect networks built from switches.</a:t>
            </a:r>
          </a:p>
          <a:p>
            <a:pPr lvl="1">
              <a:defRPr/>
            </a:pPr>
            <a:r>
              <a:rPr lang="en-US" smtClean="0"/>
              <a:t>Switches route data between processors.</a:t>
            </a:r>
          </a:p>
          <a:p>
            <a:pPr lvl="1">
              <a:defRPr/>
            </a:pPr>
            <a:r>
              <a:rPr lang="en-US" smtClean="0"/>
              <a:t>Can also buffer, multicast, etc.</a:t>
            </a:r>
          </a:p>
          <a:p>
            <a:pPr lvl="1">
              <a:defRPr/>
            </a:pPr>
            <a:r>
              <a:rPr lang="en-US" smtClean="0"/>
              <a:t>Wire complexity of switches quadratic in degree, i.e. number of processors on input / output ports.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03" y="4740647"/>
            <a:ext cx="3563794" cy="21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17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8" y="5140170"/>
            <a:ext cx="7276747" cy="165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27204" cy="3779499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A single memory address space for all processors.</a:t>
            </a:r>
          </a:p>
          <a:p>
            <a:pPr lvl="1">
              <a:defRPr/>
            </a:pPr>
            <a:r>
              <a:rPr lang="en-US" smtClean="0"/>
              <a:t>Any address can be accessed by any processor.  </a:t>
            </a:r>
          </a:p>
          <a:p>
            <a:pPr lvl="1">
              <a:defRPr/>
            </a:pPr>
            <a:r>
              <a:rPr lang="en-US" smtClean="0"/>
              <a:t>Easier to program and reason about.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While memory is logically one block, physically there may be multiple memory banks connected on a network.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OS takes care of locating the data.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Limited scalability (100s of processors) due to bandwidth requirement on interconnect.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Can attach caches to processors to avoid some accesses to main memory.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Needs cache coherence, i.e. changes to data in one processor’s cache needs to be reflected in other processor using same data.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Coherence traffic also limits scalability.</a:t>
            </a:r>
            <a:endParaRPr lang="en-US" sz="2300"/>
          </a:p>
          <a:p>
            <a:pPr>
              <a:defRPr/>
            </a:pPr>
            <a:r>
              <a:rPr lang="en-US" smtClean="0"/>
              <a:t>Memory access times can be uniform (</a:t>
            </a:r>
            <a:r>
              <a:rPr lang="en-US" smtClean="0">
                <a:solidFill>
                  <a:srgbClr val="1503FB"/>
                </a:solidFill>
              </a:rPr>
              <a:t>UMA</a:t>
            </a:r>
            <a:r>
              <a:rPr lang="en-US" smtClean="0"/>
              <a:t>) or non-uniform (</a:t>
            </a:r>
            <a:r>
              <a:rPr lang="en-US" smtClean="0">
                <a:solidFill>
                  <a:srgbClr val="1503FB"/>
                </a:solidFill>
              </a:rPr>
              <a:t>NUMA</a:t>
            </a:r>
            <a:r>
              <a:rPr lang="en-US" smtClean="0"/>
              <a:t>).</a:t>
            </a:r>
            <a:endParaRPr lang="en-US"/>
          </a:p>
          <a:p>
            <a:pPr lvl="1">
              <a:defRPr/>
            </a:pPr>
            <a:r>
              <a:rPr lang="en-US" smtClean="0"/>
              <a:t>In UMA access times for all memory banks roughly equal.</a:t>
            </a:r>
          </a:p>
          <a:p>
            <a:pPr lvl="1">
              <a:defRPr/>
            </a:pPr>
            <a:r>
              <a:rPr lang="en-US" smtClean="0"/>
              <a:t>In NUMA, accessing physically local memory faster than accessing remote memory.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Distributed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542108" cy="5119688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Each </a:t>
            </a:r>
            <a:r>
              <a:rPr lang="en-US"/>
              <a:t>processor can only directly address its own memory.  </a:t>
            </a:r>
          </a:p>
          <a:p>
            <a:pPr>
              <a:defRPr/>
            </a:pPr>
            <a:r>
              <a:rPr lang="en-US"/>
              <a:t>To access remote data, processor </a:t>
            </a:r>
            <a:r>
              <a:rPr lang="en-US" smtClean="0"/>
              <a:t>sends message over interconnect network </a:t>
            </a:r>
            <a:r>
              <a:rPr lang="en-US"/>
              <a:t>to data’s owner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Also called message passing architecture.</a:t>
            </a:r>
          </a:p>
          <a:p>
            <a:pPr>
              <a:defRPr/>
            </a:pPr>
            <a:r>
              <a:rPr lang="en-US" smtClean="0"/>
              <a:t>Programmer keeps track of where data is located.</a:t>
            </a:r>
          </a:p>
          <a:p>
            <a:pPr lvl="1">
              <a:defRPr/>
            </a:pPr>
            <a:r>
              <a:rPr lang="en-US" smtClean="0"/>
              <a:t>Harder to program than shared memory, but scales better.</a:t>
            </a:r>
            <a:endParaRPr lang="en-US"/>
          </a:p>
          <a:p>
            <a:pPr>
              <a:defRPr/>
            </a:pPr>
            <a:r>
              <a:rPr lang="en-US" smtClean="0"/>
              <a:t>Large scale parallel computers are all distributed memory, because overhead of providing one logical memory is too high.</a:t>
            </a:r>
          </a:p>
          <a:p>
            <a:pPr>
              <a:defRPr/>
            </a:pPr>
            <a:r>
              <a:rPr lang="en-US" smtClean="0"/>
              <a:t>Can also combine distributed and shared memory.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Supercomputer is overall a distributed memory system connecting shared memory nodes.</a:t>
            </a:r>
            <a:endParaRPr lang="en-US"/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6299754" y="1496281"/>
            <a:ext cx="2628900" cy="4327525"/>
            <a:chOff x="288" y="886"/>
            <a:chExt cx="1680" cy="2714"/>
          </a:xfrm>
        </p:grpSpPr>
        <p:grpSp>
          <p:nvGrpSpPr>
            <p:cNvPr id="13317" name="Group 82"/>
            <p:cNvGrpSpPr>
              <a:grpSpLocks/>
            </p:cNvGrpSpPr>
            <p:nvPr/>
          </p:nvGrpSpPr>
          <p:grpSpPr bwMode="auto">
            <a:xfrm>
              <a:off x="288" y="886"/>
              <a:ext cx="1152" cy="576"/>
              <a:chOff x="3504" y="1056"/>
              <a:chExt cx="1152" cy="576"/>
            </a:xfrm>
          </p:grpSpPr>
          <p:sp>
            <p:nvSpPr>
              <p:cNvPr id="22" name="Text Box 83"/>
              <p:cNvSpPr txBox="1">
                <a:spLocks noChangeArrowheads="1"/>
              </p:cNvSpPr>
              <p:nvPr/>
            </p:nvSpPr>
            <p:spPr bwMode="auto">
              <a:xfrm>
                <a:off x="3712" y="1154"/>
                <a:ext cx="848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PE + Mem +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control unit</a:t>
                </a:r>
              </a:p>
            </p:txBody>
          </p:sp>
          <p:sp>
            <p:nvSpPr>
              <p:cNvPr id="23" name="Oval 84"/>
              <p:cNvSpPr>
                <a:spLocks noChangeArrowheads="1"/>
              </p:cNvSpPr>
              <p:nvPr/>
            </p:nvSpPr>
            <p:spPr bwMode="auto">
              <a:xfrm>
                <a:off x="3504" y="1056"/>
                <a:ext cx="1152" cy="5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</p:grpSp>
        <p:sp>
          <p:nvSpPr>
            <p:cNvPr id="21" name="Oval 87"/>
            <p:cNvSpPr>
              <a:spLocks noChangeArrowheads="1"/>
            </p:cNvSpPr>
            <p:nvPr/>
          </p:nvSpPr>
          <p:spPr bwMode="auto">
            <a:xfrm>
              <a:off x="288" y="1510"/>
              <a:ext cx="1152" cy="57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9" name="Oval 90"/>
            <p:cNvSpPr>
              <a:spLocks noChangeArrowheads="1"/>
            </p:cNvSpPr>
            <p:nvPr/>
          </p:nvSpPr>
          <p:spPr bwMode="auto">
            <a:xfrm>
              <a:off x="288" y="2296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7" name="Oval 93"/>
            <p:cNvSpPr>
              <a:spLocks noChangeArrowheads="1"/>
            </p:cNvSpPr>
            <p:nvPr/>
          </p:nvSpPr>
          <p:spPr bwMode="auto">
            <a:xfrm>
              <a:off x="288" y="3024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9" name="Line 94"/>
            <p:cNvSpPr>
              <a:spLocks noChangeShapeType="1"/>
            </p:cNvSpPr>
            <p:nvPr/>
          </p:nvSpPr>
          <p:spPr bwMode="auto">
            <a:xfrm>
              <a:off x="1440" y="1798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0" name="Line 95"/>
            <p:cNvSpPr>
              <a:spLocks noChangeShapeType="1"/>
            </p:cNvSpPr>
            <p:nvPr/>
          </p:nvSpPr>
          <p:spPr bwMode="auto">
            <a:xfrm>
              <a:off x="1440" y="258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1" name="Line 96"/>
            <p:cNvSpPr>
              <a:spLocks noChangeShapeType="1"/>
            </p:cNvSpPr>
            <p:nvPr/>
          </p:nvSpPr>
          <p:spPr bwMode="auto">
            <a:xfrm>
              <a:off x="1440" y="117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2" name="Line 97"/>
            <p:cNvSpPr>
              <a:spLocks noChangeShapeType="1"/>
            </p:cNvSpPr>
            <p:nvPr/>
          </p:nvSpPr>
          <p:spPr bwMode="auto">
            <a:xfrm>
              <a:off x="1440" y="3312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grpSp>
          <p:nvGrpSpPr>
            <p:cNvPr id="13325" name="Group 98"/>
            <p:cNvGrpSpPr>
              <a:grpSpLocks/>
            </p:cNvGrpSpPr>
            <p:nvPr/>
          </p:nvGrpSpPr>
          <p:grpSpPr bwMode="auto">
            <a:xfrm>
              <a:off x="1632" y="1104"/>
              <a:ext cx="336" cy="2304"/>
              <a:chOff x="2544" y="1056"/>
              <a:chExt cx="336" cy="2304"/>
            </a:xfrm>
          </p:grpSpPr>
          <p:sp>
            <p:nvSpPr>
              <p:cNvPr id="14" name="Rectangle 99"/>
              <p:cNvSpPr>
                <a:spLocks noChangeArrowheads="1"/>
              </p:cNvSpPr>
              <p:nvPr/>
            </p:nvSpPr>
            <p:spPr bwMode="auto">
              <a:xfrm>
                <a:off x="2544" y="1056"/>
                <a:ext cx="336" cy="2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  <p:sp>
            <p:nvSpPr>
              <p:cNvPr id="15" name="Text Box 100"/>
              <p:cNvSpPr txBox="1">
                <a:spLocks noChangeArrowheads="1"/>
              </p:cNvSpPr>
              <p:nvPr/>
            </p:nvSpPr>
            <p:spPr bwMode="auto">
              <a:xfrm rot="5400000">
                <a:off x="1995" y="2062"/>
                <a:ext cx="1482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Interconnection network</a:t>
                </a:r>
              </a:p>
            </p:txBody>
          </p:sp>
        </p:grpSp>
      </p:grpSp>
      <p:sp>
        <p:nvSpPr>
          <p:cNvPr id="24" name="Text Box 83"/>
          <p:cNvSpPr txBox="1">
            <a:spLocks noChangeArrowheads="1"/>
          </p:cNvSpPr>
          <p:nvPr/>
        </p:nvSpPr>
        <p:spPr bwMode="auto">
          <a:xfrm>
            <a:off x="6625237" y="2638753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5" name="Text Box 83"/>
          <p:cNvSpPr txBox="1">
            <a:spLocks noChangeArrowheads="1"/>
          </p:cNvSpPr>
          <p:nvPr/>
        </p:nvSpPr>
        <p:spPr bwMode="auto">
          <a:xfrm>
            <a:off x="6625237" y="391117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6625237" y="507198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8624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roj1.sinica.edu.tw/~statphys/computer/fig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83" y="4574140"/>
            <a:ext cx="3337205" cy="23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Network of workstations (NOW)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3281202"/>
          </a:xfrm>
          <a:ln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Networked computers as a multicomputer </a:t>
            </a:r>
            <a:r>
              <a:rPr lang="en-US"/>
              <a:t>p</a:t>
            </a:r>
            <a:r>
              <a:rPr lang="en-US" smtClean="0"/>
              <a:t>latform</a:t>
            </a:r>
          </a:p>
          <a:p>
            <a:pPr lvl="1">
              <a:defRPr/>
            </a:pPr>
            <a:r>
              <a:rPr lang="en-US" smtClean="0"/>
              <a:t>Popularized in 1990’s as high performance workstations and networking became commoditized (cheap).</a:t>
            </a:r>
          </a:p>
          <a:p>
            <a:pPr>
              <a:defRPr/>
            </a:pPr>
            <a:r>
              <a:rPr lang="en-US" smtClean="0"/>
              <a:t>Advantages</a:t>
            </a:r>
          </a:p>
          <a:p>
            <a:pPr lvl="1">
              <a:defRPr/>
            </a:pPr>
            <a:r>
              <a:rPr lang="en-US" smtClean="0"/>
              <a:t>Relatively high performance and low cost.</a:t>
            </a:r>
          </a:p>
          <a:p>
            <a:pPr lvl="1">
              <a:defRPr/>
            </a:pPr>
            <a:r>
              <a:rPr lang="en-US" smtClean="0"/>
              <a:t>The latest processors can easily be incorporated into the system as they become available.</a:t>
            </a:r>
          </a:p>
          <a:p>
            <a:pPr lvl="1">
              <a:defRPr/>
            </a:pPr>
            <a:r>
              <a:rPr lang="en-US" smtClean="0"/>
              <a:t>Existing software can be used or modified.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Beowulf, SETI@Home, Folding@Home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2052" name="Picture 4" descr="http://cs.boisestate.edu/~amit/research/beowulf/cluster-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0" y="4803169"/>
            <a:ext cx="2606839" cy="18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86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321" y="4430107"/>
            <a:ext cx="3720689" cy="235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63164" cy="332743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All processors communicate with memory through common bus.</a:t>
            </a:r>
          </a:p>
          <a:p>
            <a:pPr lvl="1">
              <a:defRPr/>
            </a:pPr>
            <a:r>
              <a:rPr lang="en-US" smtClean="0"/>
              <a:t>To communicate, a processor needs exclusive access to the bus.</a:t>
            </a:r>
          </a:p>
          <a:p>
            <a:pPr lvl="1">
              <a:defRPr/>
            </a:pPr>
            <a:r>
              <a:rPr lang="en-US" smtClean="0"/>
              <a:t>Processors need media access control protocol to communicate concurrently.</a:t>
            </a:r>
          </a:p>
          <a:p>
            <a:pPr>
              <a:defRPr/>
            </a:pPr>
            <a:r>
              <a:rPr lang="en-US" smtClean="0"/>
              <a:t>Bus has limited bandwidth, becomes communication bottleneck.</a:t>
            </a:r>
          </a:p>
          <a:p>
            <a:pPr>
              <a:defRPr/>
            </a:pPr>
            <a:r>
              <a:rPr lang="en-US" smtClean="0"/>
              <a:t>Caches help avoid bus traffic for many memory operations.</a:t>
            </a:r>
          </a:p>
          <a:p>
            <a:pPr>
              <a:defRPr/>
            </a:pPr>
            <a:r>
              <a:rPr lang="en-US" smtClean="0"/>
              <a:t>But still limited to small scale systems, (~50 processors).</a:t>
            </a:r>
          </a:p>
          <a:p>
            <a:pPr lvl="1">
              <a:defRPr/>
            </a:pPr>
            <a:r>
              <a:rPr lang="en-US" smtClean="0"/>
              <a:t>Usually used for shared memory systems.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1" y="4183063"/>
            <a:ext cx="3672315" cy="2611786"/>
          </a:xfrm>
          <a:prstGeom prst="rect">
            <a:avLst/>
          </a:prstGeom>
        </p:spPr>
      </p:pic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Crossbar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72488" cy="276383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Switched (dynamic) network for higher end shared memory systems.</a:t>
            </a:r>
          </a:p>
          <a:p>
            <a:pPr>
              <a:defRPr/>
            </a:pPr>
            <a:r>
              <a:rPr lang="en-US" smtClean="0"/>
              <a:t>Allows all processors to communicate with all memory modules simultaneously.</a:t>
            </a:r>
          </a:p>
          <a:p>
            <a:pPr lvl="1">
              <a:defRPr/>
            </a:pPr>
            <a:r>
              <a:rPr lang="en-US" smtClean="0"/>
              <a:t>Nonblocking, i.e. one processor’s communication won’t prevent another’s.</a:t>
            </a:r>
          </a:p>
          <a:p>
            <a:pPr>
              <a:defRPr/>
            </a:pPr>
            <a:r>
              <a:rPr lang="en-US" smtClean="0"/>
              <a:t>Higher bandwidth and more scalable than bus.</a:t>
            </a:r>
          </a:p>
          <a:p>
            <a:pPr lvl="1">
              <a:defRPr/>
            </a:pPr>
            <a:r>
              <a:rPr lang="en-US" smtClean="0"/>
              <a:t>But more complex and expensive to implement.</a:t>
            </a:r>
          </a:p>
          <a:p>
            <a:pPr>
              <a:defRPr/>
            </a:pPr>
            <a:r>
              <a:rPr lang="en-US" smtClean="0"/>
              <a:t>Limited to a few hundred processors.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53006" y="6226139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Source</a:t>
            </a:r>
            <a:r>
              <a:rPr lang="en-US" sz="1400" smtClean="0"/>
              <a:t>: Introduction to Parallel Computing, Grama et al.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40009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Multihop networks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4887415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Bus and crossbar are both one stage networks, i.e. two processors can directly communicate over a link.</a:t>
            </a:r>
          </a:p>
          <a:p>
            <a:pPr>
              <a:defRPr/>
            </a:pPr>
            <a:r>
              <a:rPr lang="en-US" smtClean="0"/>
              <a:t>One stage networks have limited bandwidth and scalability, and sometimes high cost.</a:t>
            </a:r>
          </a:p>
          <a:p>
            <a:pPr>
              <a:defRPr/>
            </a:pPr>
            <a:r>
              <a:rPr lang="en-US" smtClean="0"/>
              <a:t>Can improve performance using multistage or multihop networks, where messages traverse several links.</a:t>
            </a:r>
          </a:p>
          <a:p>
            <a:pPr>
              <a:defRPr/>
            </a:pPr>
            <a:r>
              <a:rPr lang="en-US" smtClean="0"/>
              <a:t>Multihop networks can be characterized by</a:t>
            </a:r>
          </a:p>
          <a:p>
            <a:pPr lvl="1">
              <a:defRPr/>
            </a:pPr>
            <a:r>
              <a:rPr lang="en-US" smtClean="0"/>
              <a:t>Diameter</a:t>
            </a:r>
          </a:p>
          <a:p>
            <a:pPr lvl="2">
              <a:defRPr/>
            </a:pPr>
            <a:r>
              <a:rPr lang="en-US" smtClean="0"/>
              <a:t>Distance between farthest pair of processors.</a:t>
            </a:r>
            <a:endParaRPr lang="en-US"/>
          </a:p>
          <a:p>
            <a:pPr lvl="2">
              <a:defRPr/>
            </a:pPr>
            <a:r>
              <a:rPr lang="en-US" smtClean="0"/>
              <a:t>Gives worst case latency.</a:t>
            </a:r>
          </a:p>
          <a:p>
            <a:pPr lvl="1">
              <a:defRPr/>
            </a:pPr>
            <a:r>
              <a:rPr lang="en-US" smtClean="0"/>
              <a:t>Bisection width</a:t>
            </a:r>
          </a:p>
          <a:p>
            <a:pPr lvl="2">
              <a:defRPr/>
            </a:pPr>
            <a:r>
              <a:rPr lang="en-US" smtClean="0"/>
              <a:t>Minimum number of links to cut to partition the network into two (almost) equal halves.</a:t>
            </a:r>
          </a:p>
          <a:p>
            <a:pPr lvl="2">
              <a:defRPr/>
            </a:pPr>
            <a:r>
              <a:rPr lang="en-US"/>
              <a:t>I</a:t>
            </a:r>
            <a:r>
              <a:rPr lang="en-US" smtClean="0"/>
              <a:t>ndicates potential communication bottlenecks.</a:t>
            </a:r>
          </a:p>
          <a:p>
            <a:pPr lvl="2">
              <a:defRPr/>
            </a:pPr>
            <a:r>
              <a:rPr lang="en-US" smtClean="0"/>
              <a:t>Bisection bandwidth is sum of bandwidths of links cut.</a:t>
            </a:r>
          </a:p>
          <a:p>
            <a:pPr lvl="1">
              <a:defRPr/>
            </a:pPr>
            <a:r>
              <a:rPr lang="en-US" smtClean="0"/>
              <a:t>Cost</a:t>
            </a:r>
          </a:p>
          <a:p>
            <a:pPr lvl="2">
              <a:defRPr/>
            </a:pPr>
            <a:r>
              <a:rPr lang="en-US" smtClean="0"/>
              <a:t>Number of links in network.</a:t>
            </a:r>
          </a:p>
          <a:p>
            <a:pPr lvl="2">
              <a:defRPr/>
            </a:pPr>
            <a:r>
              <a:rPr lang="en-US" smtClean="0"/>
              <a:t>Bisection width.</a:t>
            </a:r>
          </a:p>
          <a:p>
            <a:pPr lvl="1">
              <a:defRPr/>
            </a:pPr>
            <a:endParaRPr lang="en-US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6010382" y="5173037"/>
            <a:ext cx="2774021" cy="1672689"/>
            <a:chOff x="7044265" y="2093577"/>
            <a:chExt cx="1948405" cy="1302105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7287683" y="2396066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7287683" y="3098799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287683" y="2396066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10524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8720667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" name="Oval 1"/>
            <p:cNvSpPr/>
            <p:nvPr/>
          </p:nvSpPr>
          <p:spPr bwMode="auto">
            <a:xfrm>
              <a:off x="7238998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949140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8661924" y="2334680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238998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949140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8661924" y="3037415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Straight Connector 18"/>
            <p:cNvCxnSpPr>
              <a:stCxn id="24" idx="7"/>
              <a:endCxn id="21" idx="3"/>
            </p:cNvCxnSpPr>
            <p:nvPr/>
          </p:nvCxnSpPr>
          <p:spPr bwMode="auto">
            <a:xfrm flipV="1">
              <a:off x="7343786" y="2439469"/>
              <a:ext cx="623333" cy="61592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6" idx="1"/>
              <a:endCxn id="21" idx="5"/>
            </p:cNvCxnSpPr>
            <p:nvPr/>
          </p:nvCxnSpPr>
          <p:spPr bwMode="auto">
            <a:xfrm flipH="1" flipV="1">
              <a:off x="8053928" y="2439469"/>
              <a:ext cx="625975" cy="6159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539567" y="2093577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29601" y="2096320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39567" y="3085162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29601" y="3087905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4265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10450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04149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17502" y="2568931"/>
              <a:ext cx="275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73796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1858271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3" grpId="0" uiExpand="1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1D topologies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562600" y="1911350"/>
            <a:ext cx="2760663" cy="1201917"/>
            <a:chOff x="5562600" y="1911350"/>
            <a:chExt cx="2760663" cy="1201917"/>
          </a:xfrm>
        </p:grpSpPr>
        <p:sp>
          <p:nvSpPr>
            <p:cNvPr id="4" name="Rectangle 2053"/>
            <p:cNvSpPr>
              <a:spLocks noChangeArrowheads="1"/>
            </p:cNvSpPr>
            <p:nvPr/>
          </p:nvSpPr>
          <p:spPr bwMode="auto">
            <a:xfrm>
              <a:off x="7232650" y="1911350"/>
              <a:ext cx="1090613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- 1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p-1</a:t>
              </a:r>
            </a:p>
          </p:txBody>
        </p:sp>
        <p:sp>
          <p:nvSpPr>
            <p:cNvPr id="16" name="Text Box 2066"/>
            <p:cNvSpPr txBox="1">
              <a:spLocks noChangeArrowheads="1"/>
            </p:cNvSpPr>
            <p:nvPr/>
          </p:nvSpPr>
          <p:spPr bwMode="auto">
            <a:xfrm>
              <a:off x="5562600" y="19129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548313" y="3962400"/>
            <a:ext cx="2460269" cy="1208267"/>
            <a:chOff x="5548313" y="3962400"/>
            <a:chExt cx="2460269" cy="1208267"/>
          </a:xfrm>
        </p:grpSpPr>
        <p:sp>
          <p:nvSpPr>
            <p:cNvPr id="18" name="Rectangle 1029"/>
            <p:cNvSpPr>
              <a:spLocks noChangeArrowheads="1"/>
            </p:cNvSpPr>
            <p:nvPr/>
          </p:nvSpPr>
          <p:spPr bwMode="auto">
            <a:xfrm>
              <a:off x="7224713" y="3962400"/>
              <a:ext cx="783869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>
                  <a:latin typeface="+mj-lt"/>
                </a:rPr>
                <a:t>p</a:t>
              </a:r>
              <a:endParaRPr lang="en-US" sz="2400" i="1" smtClean="0">
                <a:latin typeface="+mj-lt"/>
              </a:endParaRPr>
            </a:p>
          </p:txBody>
        </p:sp>
        <p:sp>
          <p:nvSpPr>
            <p:cNvPr id="19" name="Text Box 1032"/>
            <p:cNvSpPr txBox="1">
              <a:spLocks noChangeArrowheads="1"/>
            </p:cNvSpPr>
            <p:nvPr/>
          </p:nvSpPr>
          <p:spPr bwMode="auto">
            <a:xfrm>
              <a:off x="5548313" y="39703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63393" y="3127306"/>
            <a:ext cx="3050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High diameter, low fault tolerance, low cost.</a:t>
            </a:r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5563394" y="5298517"/>
            <a:ext cx="2759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Slightly improved diameter and fault tolerance, low cost.</a:t>
            </a:r>
          </a:p>
          <a:p>
            <a:r>
              <a:rPr lang="en-US" sz="2000" smtClean="0"/>
              <a:t>All nodes symmetric.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8" y="2201917"/>
            <a:ext cx="5201131" cy="115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4453944"/>
            <a:ext cx="4515374" cy="1192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5928" y="180311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Linear array</a:t>
            </a:r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2183259" y="4108837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06060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Meshes and tori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1" y="2088032"/>
            <a:ext cx="8002550" cy="2279031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0260" y="4607155"/>
            <a:ext cx="2704668" cy="1928486"/>
            <a:chOff x="5500688" y="1436688"/>
            <a:chExt cx="2704668" cy="1928486"/>
          </a:xfrm>
        </p:grpSpPr>
        <p:sp>
          <p:nvSpPr>
            <p:cNvPr id="6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7" name="Text Box 76"/>
            <p:cNvSpPr txBox="1">
              <a:spLocks noChangeArrowheads="1"/>
            </p:cNvSpPr>
            <p:nvPr/>
          </p:nvSpPr>
          <p:spPr bwMode="auto">
            <a:xfrm>
              <a:off x="6909956" y="179551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2p-2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37694" y="1487313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mesh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681577" y="148731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torus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477861" y="1481656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  <a:r>
              <a:rPr lang="en-US" sz="2400" smtClean="0"/>
              <a:t>D mesh</a:t>
            </a:r>
            <a:endParaRPr lang="en-US" sz="240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08964" y="4607155"/>
            <a:ext cx="2712723" cy="1932836"/>
            <a:chOff x="5500688" y="1436688"/>
            <a:chExt cx="2712723" cy="1932836"/>
          </a:xfrm>
        </p:grpSpPr>
        <p:sp>
          <p:nvSpPr>
            <p:cNvPr id="12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3" name="Text Box 76"/>
            <p:cNvSpPr txBox="1">
              <a:spLocks noChangeArrowheads="1"/>
            </p:cNvSpPr>
            <p:nvPr/>
          </p:nvSpPr>
          <p:spPr bwMode="auto">
            <a:xfrm>
              <a:off x="6918011" y="179986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2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</a:t>
              </a: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169294" y="4607155"/>
            <a:ext cx="3155535" cy="2297818"/>
            <a:chOff x="5500688" y="1436688"/>
            <a:chExt cx="3155535" cy="2297818"/>
          </a:xfrm>
        </p:grpSpPr>
        <p:sp>
          <p:nvSpPr>
            <p:cNvPr id="15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6" name="Text Box 76"/>
            <p:cNvSpPr txBox="1">
              <a:spLocks noChangeArrowheads="1"/>
            </p:cNvSpPr>
            <p:nvPr/>
          </p:nvSpPr>
          <p:spPr bwMode="auto">
            <a:xfrm>
              <a:off x="6908760" y="1795514"/>
              <a:ext cx="1747463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3 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 – 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3p-3</a:t>
              </a: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rchive.arstechnica.com/cpu/01q2/p4andg4e/figur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193" y="1247775"/>
            <a:ext cx="2173801" cy="253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Pipelining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387220" cy="5180751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Implicit parallelism executes straight line code in parallel on multiple FUs</a:t>
            </a:r>
            <a:r>
              <a:rPr lang="en-US" smtClean="0"/>
              <a:t>.</a:t>
            </a:r>
          </a:p>
          <a:p>
            <a:r>
              <a:rPr lang="en-US" smtClean="0"/>
              <a:t>CPU contains multiple functional units, e.g. instruction fetch / decode, load / store, integer / floating point units, etc.</a:t>
            </a:r>
          </a:p>
          <a:p>
            <a:r>
              <a:rPr lang="en-US" smtClean="0"/>
              <a:t>Pipelining</a:t>
            </a:r>
          </a:p>
          <a:p>
            <a:pPr lvl="1"/>
            <a:r>
              <a:rPr lang="en-US" smtClean="0"/>
              <a:t>Break up one instruction and execute pieces in pipeline.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5 stage pipeline potentially offers 5X speedup.</a:t>
            </a:r>
          </a:p>
          <a:p>
            <a:pPr lvl="1"/>
            <a:r>
              <a:rPr lang="en-US" smtClean="0"/>
              <a:t>Modern processors have 10-20 stages.</a:t>
            </a:r>
          </a:p>
          <a:p>
            <a:pPr lvl="1"/>
            <a:r>
              <a:rPr lang="en-US" smtClean="0"/>
              <a:t>If code branches, must guess how to fill pipeline.</a:t>
            </a:r>
          </a:p>
          <a:p>
            <a:pPr lvl="2"/>
            <a:r>
              <a:rPr lang="en-US" smtClean="0"/>
              <a:t>Branch misprediction requires flushing pipeline.</a:t>
            </a:r>
          </a:p>
          <a:p>
            <a:pPr lvl="2"/>
            <a:r>
              <a:rPr lang="en-US" smtClean="0"/>
              <a:t>Typical code branches every 5 instructions, so requires accurate prediction.</a:t>
            </a:r>
            <a:endParaRPr lang="en-US"/>
          </a:p>
        </p:txBody>
      </p:sp>
      <p:pic>
        <p:nvPicPr>
          <p:cNvPr id="1028" name="Picture 4" descr="https://upload.wikimedia.org/wikipedia/commons/thumb/6/67/5_Stage_Pipeline.svg/300px-5_Stage_Pipelin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35" y="4381877"/>
            <a:ext cx="2454859" cy="15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.slidesharecdn.com/technologies-beyond-the-k-computer-121011073531-phpapp01/95/fujitsu-technologies-beyondthekcomputer-27-728.jpg?cb=13499410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2686692"/>
            <a:ext cx="5500097" cy="41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ontomax.com/images/Tofu-interconnect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123290"/>
            <a:ext cx="71723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856" y="3996647"/>
            <a:ext cx="248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6D “tofu” network on Fujitsu K computer.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151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Trees</a:t>
            </a:r>
          </a:p>
        </p:txBody>
      </p:sp>
      <p:grpSp>
        <p:nvGrpSpPr>
          <p:cNvPr id="21509" name="Group 1"/>
          <p:cNvGrpSpPr>
            <a:grpSpLocks/>
          </p:cNvGrpSpPr>
          <p:nvPr/>
        </p:nvGrpSpPr>
        <p:grpSpPr bwMode="auto">
          <a:xfrm>
            <a:off x="5441950" y="1430338"/>
            <a:ext cx="3136971" cy="1015663"/>
            <a:chOff x="2419350" y="5240338"/>
            <a:chExt cx="3136971" cy="1015663"/>
          </a:xfrm>
        </p:grpSpPr>
        <p:sp>
          <p:nvSpPr>
            <p:cNvPr id="115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460571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</a:t>
              </a:r>
              <a:r>
                <a:rPr lang="en-US" sz="2000" i="1" smtClean="0">
                  <a:latin typeface="+mj-lt"/>
                </a:rPr>
                <a:t>p+1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</a:p>
          </p:txBody>
        </p:sp>
        <p:sp>
          <p:nvSpPr>
            <p:cNvPr id="116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41950" y="2571164"/>
            <a:ext cx="370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Excellent diameter and cost, low fault tolerance.</a:t>
            </a:r>
          </a:p>
          <a:p>
            <a:r>
              <a:rPr lang="en-US" smtClean="0"/>
              <a:t>Root is communication bottleneck and single point of failure.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17" y="1670325"/>
            <a:ext cx="2489267" cy="1650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0" y="4424891"/>
            <a:ext cx="4877442" cy="194754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23535" y="395980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Fat tree</a:t>
            </a:r>
            <a:endParaRPr lang="en-US" sz="2400"/>
          </a:p>
        </p:txBody>
      </p:sp>
      <p:sp>
        <p:nvSpPr>
          <p:cNvPr id="42" name="TextBox 41"/>
          <p:cNvSpPr txBox="1"/>
          <p:nvPr/>
        </p:nvSpPr>
        <p:spPr>
          <a:xfrm>
            <a:off x="2381963" y="124777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Tree</a:t>
            </a:r>
            <a:endParaRPr lang="en-US" sz="2400"/>
          </a:p>
        </p:txBody>
      </p:sp>
      <p:grpSp>
        <p:nvGrpSpPr>
          <p:cNvPr id="43" name="Group 1"/>
          <p:cNvGrpSpPr>
            <a:grpSpLocks/>
          </p:cNvGrpSpPr>
          <p:nvPr/>
        </p:nvGrpSpPr>
        <p:grpSpPr bwMode="auto">
          <a:xfrm>
            <a:off x="5441950" y="3959802"/>
            <a:ext cx="3070225" cy="1015663"/>
            <a:chOff x="2419350" y="5240338"/>
            <a:chExt cx="3070225" cy="1015663"/>
          </a:xfrm>
        </p:grpSpPr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393825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</p:txBody>
        </p:sp>
        <p:sp>
          <p:nvSpPr>
            <p:cNvPr id="45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441950" y="5094882"/>
            <a:ext cx="3476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Each processor has twice as many links to its parent as to each child.</a:t>
            </a:r>
          </a:p>
          <a:p>
            <a:r>
              <a:rPr lang="en-US" smtClean="0"/>
              <a:t>When routing, messages traverse random links.</a:t>
            </a:r>
          </a:p>
          <a:p>
            <a:r>
              <a:rPr lang="en-US" smtClean="0"/>
              <a:t>Used in e.g. Tianhe-2.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35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772400" cy="762000"/>
          </a:xfrm>
        </p:spPr>
        <p:txBody>
          <a:bodyPr/>
          <a:lstStyle/>
          <a:p>
            <a:r>
              <a:rPr lang="en-US" altLang="en-US" smtClean="0"/>
              <a:t>Hypercubes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74713" y="2880869"/>
            <a:ext cx="1047750" cy="461963"/>
            <a:chOff x="624" y="998"/>
            <a:chExt cx="660" cy="291"/>
          </a:xfrm>
        </p:grpSpPr>
        <p:sp>
          <p:nvSpPr>
            <p:cNvPr id="26855" name="Rectangle 7"/>
            <p:cNvSpPr>
              <a:spLocks noChangeArrowheads="1"/>
            </p:cNvSpPr>
            <p:nvPr/>
          </p:nvSpPr>
          <p:spPr bwMode="auto">
            <a:xfrm>
              <a:off x="854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0-D</a:t>
              </a:r>
            </a:p>
          </p:txBody>
        </p:sp>
        <p:sp>
          <p:nvSpPr>
            <p:cNvPr id="26856" name="Rectangle 8"/>
            <p:cNvSpPr>
              <a:spLocks noChangeArrowheads="1"/>
            </p:cNvSpPr>
            <p:nvPr/>
          </p:nvSpPr>
          <p:spPr bwMode="auto">
            <a:xfrm>
              <a:off x="624" y="105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74713" y="3626420"/>
            <a:ext cx="636587" cy="457200"/>
            <a:chOff x="1584" y="745"/>
            <a:chExt cx="401" cy="288"/>
          </a:xfrm>
        </p:grpSpPr>
        <p:sp>
          <p:nvSpPr>
            <p:cNvPr id="26853" name="Rectangle 10"/>
            <p:cNvSpPr>
              <a:spLocks noChangeArrowheads="1"/>
            </p:cNvSpPr>
            <p:nvPr/>
          </p:nvSpPr>
          <p:spPr bwMode="auto">
            <a:xfrm>
              <a:off x="1584" y="768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4" name="Text Box 11"/>
            <p:cNvSpPr txBox="1">
              <a:spLocks noChangeArrowheads="1"/>
            </p:cNvSpPr>
            <p:nvPr/>
          </p:nvSpPr>
          <p:spPr bwMode="auto">
            <a:xfrm>
              <a:off x="1762" y="745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874713" y="4424933"/>
            <a:ext cx="658812" cy="457200"/>
            <a:chOff x="1584" y="1248"/>
            <a:chExt cx="415" cy="288"/>
          </a:xfrm>
        </p:grpSpPr>
        <p:sp>
          <p:nvSpPr>
            <p:cNvPr id="26851" name="Rectangle 13"/>
            <p:cNvSpPr>
              <a:spLocks noChangeArrowheads="1"/>
            </p:cNvSpPr>
            <p:nvPr/>
          </p:nvSpPr>
          <p:spPr bwMode="auto">
            <a:xfrm>
              <a:off x="1584" y="129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2" name="Text Box 14"/>
            <p:cNvSpPr txBox="1">
              <a:spLocks noChangeArrowheads="1"/>
            </p:cNvSpPr>
            <p:nvPr/>
          </p:nvSpPr>
          <p:spPr bwMode="auto">
            <a:xfrm>
              <a:off x="1776" y="124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027113" y="3967733"/>
            <a:ext cx="819150" cy="533400"/>
            <a:chOff x="1680" y="960"/>
            <a:chExt cx="516" cy="336"/>
          </a:xfrm>
        </p:grpSpPr>
        <p:sp>
          <p:nvSpPr>
            <p:cNvPr id="26849" name="Rectangle 16"/>
            <p:cNvSpPr>
              <a:spLocks noChangeArrowheads="1"/>
            </p:cNvSpPr>
            <p:nvPr/>
          </p:nvSpPr>
          <p:spPr bwMode="auto">
            <a:xfrm>
              <a:off x="1766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1-D</a:t>
              </a:r>
            </a:p>
          </p:txBody>
        </p:sp>
        <p:sp>
          <p:nvSpPr>
            <p:cNvPr id="26850" name="Line 17"/>
            <p:cNvSpPr>
              <a:spLocks noChangeShapeType="1"/>
            </p:cNvSpPr>
            <p:nvPr/>
          </p:nvSpPr>
          <p:spPr bwMode="auto">
            <a:xfrm>
              <a:off x="1680" y="960"/>
              <a:ext cx="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</a:endParaRP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98450" y="5150420"/>
            <a:ext cx="854075" cy="1331913"/>
            <a:chOff x="2342" y="745"/>
            <a:chExt cx="538" cy="839"/>
          </a:xfrm>
        </p:grpSpPr>
        <p:grpSp>
          <p:nvGrpSpPr>
            <p:cNvPr id="23772" name="Group 19"/>
            <p:cNvGrpSpPr>
              <a:grpSpLocks/>
            </p:cNvGrpSpPr>
            <p:nvPr/>
          </p:nvGrpSpPr>
          <p:grpSpPr bwMode="auto">
            <a:xfrm>
              <a:off x="2688" y="816"/>
              <a:ext cx="192" cy="720"/>
              <a:chOff x="1584" y="768"/>
              <a:chExt cx="192" cy="720"/>
            </a:xfrm>
          </p:grpSpPr>
          <p:sp>
            <p:nvSpPr>
              <p:cNvPr id="26846" name="Line 20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7" name="Rectangle 21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8" name="Rectangle 22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44" name="Text Box 23"/>
            <p:cNvSpPr txBox="1">
              <a:spLocks noChangeArrowheads="1"/>
            </p:cNvSpPr>
            <p:nvPr/>
          </p:nvSpPr>
          <p:spPr bwMode="auto">
            <a:xfrm>
              <a:off x="2342" y="745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45" name="Text Box 24"/>
            <p:cNvSpPr txBox="1">
              <a:spLocks noChangeArrowheads="1"/>
            </p:cNvSpPr>
            <p:nvPr/>
          </p:nvSpPr>
          <p:spPr bwMode="auto">
            <a:xfrm>
              <a:off x="2352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762125" y="5226620"/>
            <a:ext cx="828675" cy="1255713"/>
            <a:chOff x="3264" y="793"/>
            <a:chExt cx="522" cy="791"/>
          </a:xfrm>
        </p:grpSpPr>
        <p:grpSp>
          <p:nvGrpSpPr>
            <p:cNvPr id="23766" name="Group 26"/>
            <p:cNvGrpSpPr>
              <a:grpSpLocks/>
            </p:cNvGrpSpPr>
            <p:nvPr/>
          </p:nvGrpSpPr>
          <p:grpSpPr bwMode="auto">
            <a:xfrm>
              <a:off x="3264" y="816"/>
              <a:ext cx="192" cy="720"/>
              <a:chOff x="1584" y="768"/>
              <a:chExt cx="192" cy="720"/>
            </a:xfrm>
          </p:grpSpPr>
          <p:sp>
            <p:nvSpPr>
              <p:cNvPr id="26840" name="Line 27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1" name="Rectangle 28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2" name="Rectangle 29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38" name="Text Box 30"/>
            <p:cNvSpPr txBox="1">
              <a:spLocks noChangeArrowheads="1"/>
            </p:cNvSpPr>
            <p:nvPr/>
          </p:nvSpPr>
          <p:spPr bwMode="auto">
            <a:xfrm>
              <a:off x="3446" y="793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39" name="Text Box 31"/>
            <p:cNvSpPr txBox="1">
              <a:spLocks noChangeArrowheads="1"/>
            </p:cNvSpPr>
            <p:nvPr/>
          </p:nvSpPr>
          <p:spPr bwMode="auto">
            <a:xfrm>
              <a:off x="3456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1152525" y="5415533"/>
            <a:ext cx="711200" cy="838200"/>
            <a:chOff x="2880" y="912"/>
            <a:chExt cx="448" cy="528"/>
          </a:xfrm>
        </p:grpSpPr>
        <p:sp>
          <p:nvSpPr>
            <p:cNvPr id="26833" name="Rectangle 33"/>
            <p:cNvSpPr>
              <a:spLocks noChangeArrowheads="1"/>
            </p:cNvSpPr>
            <p:nvPr/>
          </p:nvSpPr>
          <p:spPr bwMode="auto">
            <a:xfrm>
              <a:off x="2898" y="1046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2-D</a:t>
              </a:r>
            </a:p>
          </p:txBody>
        </p:sp>
        <p:grpSp>
          <p:nvGrpSpPr>
            <p:cNvPr id="23763" name="Group 34"/>
            <p:cNvGrpSpPr>
              <a:grpSpLocks/>
            </p:cNvGrpSpPr>
            <p:nvPr/>
          </p:nvGrpSpPr>
          <p:grpSpPr bwMode="auto">
            <a:xfrm>
              <a:off x="2880" y="912"/>
              <a:ext cx="384" cy="528"/>
              <a:chOff x="2880" y="912"/>
              <a:chExt cx="384" cy="528"/>
            </a:xfrm>
          </p:grpSpPr>
          <p:sp>
            <p:nvSpPr>
              <p:cNvPr id="26835" name="Line 35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36" name="Line 36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2643188" y="3778820"/>
            <a:ext cx="2614612" cy="1331913"/>
            <a:chOff x="624" y="2016"/>
            <a:chExt cx="1647" cy="839"/>
          </a:xfrm>
        </p:grpSpPr>
        <p:grpSp>
          <p:nvGrpSpPr>
            <p:cNvPr id="23747" name="Group 38"/>
            <p:cNvGrpSpPr>
              <a:grpSpLocks/>
            </p:cNvGrpSpPr>
            <p:nvPr/>
          </p:nvGrpSpPr>
          <p:grpSpPr bwMode="auto">
            <a:xfrm>
              <a:off x="1104" y="2064"/>
              <a:ext cx="768" cy="720"/>
              <a:chOff x="2688" y="816"/>
              <a:chExt cx="768" cy="720"/>
            </a:xfrm>
          </p:grpSpPr>
          <p:grpSp>
            <p:nvGrpSpPr>
              <p:cNvPr id="23752" name="Group 39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30" name="Line 4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31" name="Rectangle 4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32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53" name="Group 43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27" name="Line 44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28" name="Rectangle 45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29" name="Rectangle 46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25" name="Line 47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26" name="Line 48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19" name="Text Box 49"/>
            <p:cNvSpPr txBox="1">
              <a:spLocks noChangeArrowheads="1"/>
            </p:cNvSpPr>
            <p:nvPr/>
          </p:nvSpPr>
          <p:spPr bwMode="auto">
            <a:xfrm>
              <a:off x="6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0" name="Text Box 50"/>
            <p:cNvSpPr txBox="1">
              <a:spLocks noChangeArrowheads="1"/>
            </p:cNvSpPr>
            <p:nvPr/>
          </p:nvSpPr>
          <p:spPr bwMode="auto">
            <a:xfrm>
              <a:off x="18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1" name="Text Box 51"/>
            <p:cNvSpPr txBox="1">
              <a:spLocks noChangeArrowheads="1"/>
            </p:cNvSpPr>
            <p:nvPr/>
          </p:nvSpPr>
          <p:spPr bwMode="auto">
            <a:xfrm>
              <a:off x="638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22" name="Text Box 52"/>
            <p:cNvSpPr txBox="1">
              <a:spLocks noChangeArrowheads="1"/>
            </p:cNvSpPr>
            <p:nvPr/>
          </p:nvSpPr>
          <p:spPr bwMode="auto">
            <a:xfrm>
              <a:off x="1834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6" name="Group 53"/>
          <p:cNvGrpSpPr>
            <a:grpSpLocks/>
          </p:cNvGrpSpPr>
          <p:nvPr/>
        </p:nvGrpSpPr>
        <p:grpSpPr bwMode="auto">
          <a:xfrm>
            <a:off x="2643188" y="5455220"/>
            <a:ext cx="2592387" cy="1300163"/>
            <a:chOff x="624" y="3072"/>
            <a:chExt cx="1633" cy="819"/>
          </a:xfrm>
        </p:grpSpPr>
        <p:grpSp>
          <p:nvGrpSpPr>
            <p:cNvPr id="23732" name="Group 54"/>
            <p:cNvGrpSpPr>
              <a:grpSpLocks/>
            </p:cNvGrpSpPr>
            <p:nvPr/>
          </p:nvGrpSpPr>
          <p:grpSpPr bwMode="auto">
            <a:xfrm>
              <a:off x="1104" y="3120"/>
              <a:ext cx="768" cy="720"/>
              <a:chOff x="2688" y="816"/>
              <a:chExt cx="768" cy="720"/>
            </a:xfrm>
          </p:grpSpPr>
          <p:grpSp>
            <p:nvGrpSpPr>
              <p:cNvPr id="23737" name="Group 55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15" name="Line 56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6" name="Rectangle 57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7" name="Rectangle 58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38" name="Group 59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12" name="Line 6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3" name="Rectangle 6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4" name="Rectangle 6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10" name="Line 63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11" name="Line 64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04" name="Text Box 65"/>
            <p:cNvSpPr txBox="1">
              <a:spLocks noChangeArrowheads="1"/>
            </p:cNvSpPr>
            <p:nvPr/>
          </p:nvSpPr>
          <p:spPr bwMode="auto">
            <a:xfrm>
              <a:off x="624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5" name="Text Box 66"/>
            <p:cNvSpPr txBox="1">
              <a:spLocks noChangeArrowheads="1"/>
            </p:cNvSpPr>
            <p:nvPr/>
          </p:nvSpPr>
          <p:spPr bwMode="auto">
            <a:xfrm>
              <a:off x="1820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6" name="Text Box 67"/>
            <p:cNvSpPr txBox="1">
              <a:spLocks noChangeArrowheads="1"/>
            </p:cNvSpPr>
            <p:nvPr/>
          </p:nvSpPr>
          <p:spPr bwMode="auto">
            <a:xfrm>
              <a:off x="634" y="3600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07" name="Text Box 68"/>
            <p:cNvSpPr txBox="1">
              <a:spLocks noChangeArrowheads="1"/>
            </p:cNvSpPr>
            <p:nvPr/>
          </p:nvSpPr>
          <p:spPr bwMode="auto">
            <a:xfrm>
              <a:off x="1830" y="3600"/>
              <a:ext cx="4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0" name="Group 69"/>
          <p:cNvGrpSpPr>
            <a:grpSpLocks/>
          </p:cNvGrpSpPr>
          <p:nvPr/>
        </p:nvGrpSpPr>
        <p:grpSpPr bwMode="auto">
          <a:xfrm>
            <a:off x="3252788" y="3904233"/>
            <a:ext cx="1144587" cy="2686050"/>
            <a:chOff x="1008" y="2095"/>
            <a:chExt cx="721" cy="1692"/>
          </a:xfrm>
        </p:grpSpPr>
        <p:sp>
          <p:nvSpPr>
            <p:cNvPr id="26790" name="Rectangle 70"/>
            <p:cNvSpPr>
              <a:spLocks noChangeArrowheads="1"/>
            </p:cNvSpPr>
            <p:nvPr/>
          </p:nvSpPr>
          <p:spPr bwMode="auto">
            <a:xfrm>
              <a:off x="1169" y="277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3-D</a:t>
              </a:r>
            </a:p>
          </p:txBody>
        </p:sp>
        <p:grpSp>
          <p:nvGrpSpPr>
            <p:cNvPr id="23720" name="Group 71"/>
            <p:cNvGrpSpPr>
              <a:grpSpLocks/>
            </p:cNvGrpSpPr>
            <p:nvPr/>
          </p:nvGrpSpPr>
          <p:grpSpPr bwMode="auto">
            <a:xfrm>
              <a:off x="1008" y="2635"/>
              <a:ext cx="145" cy="1152"/>
              <a:chOff x="1008" y="2635"/>
              <a:chExt cx="145" cy="1152"/>
            </a:xfrm>
          </p:grpSpPr>
          <p:sp>
            <p:nvSpPr>
              <p:cNvPr id="26801" name="Arc 72"/>
              <p:cNvSpPr>
                <a:spLocks/>
              </p:cNvSpPr>
              <p:nvPr/>
            </p:nvSpPr>
            <p:spPr bwMode="auto">
              <a:xfrm>
                <a:off x="1009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2" name="Arc 73"/>
              <p:cNvSpPr>
                <a:spLocks/>
              </p:cNvSpPr>
              <p:nvPr/>
            </p:nvSpPr>
            <p:spPr bwMode="auto">
              <a:xfrm rot="10800000">
                <a:off x="1008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1" name="Group 74"/>
            <p:cNvGrpSpPr>
              <a:grpSpLocks/>
            </p:cNvGrpSpPr>
            <p:nvPr/>
          </p:nvGrpSpPr>
          <p:grpSpPr bwMode="auto">
            <a:xfrm>
              <a:off x="1008" y="2095"/>
              <a:ext cx="145" cy="1152"/>
              <a:chOff x="1008" y="2095"/>
              <a:chExt cx="145" cy="1152"/>
            </a:xfrm>
          </p:grpSpPr>
          <p:sp>
            <p:nvSpPr>
              <p:cNvPr id="26799" name="Arc 75"/>
              <p:cNvSpPr>
                <a:spLocks/>
              </p:cNvSpPr>
              <p:nvPr/>
            </p:nvSpPr>
            <p:spPr bwMode="auto">
              <a:xfrm>
                <a:off x="100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0" name="Arc 76"/>
              <p:cNvSpPr>
                <a:spLocks/>
              </p:cNvSpPr>
              <p:nvPr/>
            </p:nvSpPr>
            <p:spPr bwMode="auto">
              <a:xfrm rot="10800000">
                <a:off x="100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2" name="Group 77"/>
            <p:cNvGrpSpPr>
              <a:grpSpLocks/>
            </p:cNvGrpSpPr>
            <p:nvPr/>
          </p:nvGrpSpPr>
          <p:grpSpPr bwMode="auto">
            <a:xfrm>
              <a:off x="1548" y="2095"/>
              <a:ext cx="145" cy="1152"/>
              <a:chOff x="1548" y="2095"/>
              <a:chExt cx="145" cy="1152"/>
            </a:xfrm>
          </p:grpSpPr>
          <p:sp>
            <p:nvSpPr>
              <p:cNvPr id="26797" name="Arc 78"/>
              <p:cNvSpPr>
                <a:spLocks/>
              </p:cNvSpPr>
              <p:nvPr/>
            </p:nvSpPr>
            <p:spPr bwMode="auto">
              <a:xfrm>
                <a:off x="154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8" name="Arc 79"/>
              <p:cNvSpPr>
                <a:spLocks/>
              </p:cNvSpPr>
              <p:nvPr/>
            </p:nvSpPr>
            <p:spPr bwMode="auto">
              <a:xfrm rot="10800000">
                <a:off x="154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3" name="Group 80"/>
            <p:cNvGrpSpPr>
              <a:grpSpLocks/>
            </p:cNvGrpSpPr>
            <p:nvPr/>
          </p:nvGrpSpPr>
          <p:grpSpPr bwMode="auto">
            <a:xfrm>
              <a:off x="1584" y="2635"/>
              <a:ext cx="145" cy="1152"/>
              <a:chOff x="1584" y="2635"/>
              <a:chExt cx="145" cy="1152"/>
            </a:xfrm>
          </p:grpSpPr>
          <p:sp>
            <p:nvSpPr>
              <p:cNvPr id="26795" name="Arc 81"/>
              <p:cNvSpPr>
                <a:spLocks/>
              </p:cNvSpPr>
              <p:nvPr/>
            </p:nvSpPr>
            <p:spPr bwMode="auto">
              <a:xfrm>
                <a:off x="1585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6" name="Arc 82"/>
              <p:cNvSpPr>
                <a:spLocks/>
              </p:cNvSpPr>
              <p:nvPr/>
            </p:nvSpPr>
            <p:spPr bwMode="auto">
              <a:xfrm rot="10800000">
                <a:off x="1584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25" name="Group 83"/>
          <p:cNvGrpSpPr>
            <a:grpSpLocks/>
          </p:cNvGrpSpPr>
          <p:nvPr/>
        </p:nvGrpSpPr>
        <p:grpSpPr bwMode="auto">
          <a:xfrm>
            <a:off x="5486400" y="3208908"/>
            <a:ext cx="1371600" cy="3465512"/>
            <a:chOff x="2976" y="1657"/>
            <a:chExt cx="864" cy="2183"/>
          </a:xfrm>
        </p:grpSpPr>
        <p:grpSp>
          <p:nvGrpSpPr>
            <p:cNvPr id="23683" name="Group 84"/>
            <p:cNvGrpSpPr>
              <a:grpSpLocks/>
            </p:cNvGrpSpPr>
            <p:nvPr/>
          </p:nvGrpSpPr>
          <p:grpSpPr bwMode="auto">
            <a:xfrm>
              <a:off x="2976" y="2064"/>
              <a:ext cx="864" cy="1776"/>
              <a:chOff x="2976" y="2064"/>
              <a:chExt cx="864" cy="1776"/>
            </a:xfrm>
          </p:grpSpPr>
          <p:grpSp>
            <p:nvGrpSpPr>
              <p:cNvPr id="23685" name="Group 85"/>
              <p:cNvGrpSpPr>
                <a:grpSpLocks/>
              </p:cNvGrpSpPr>
              <p:nvPr/>
            </p:nvGrpSpPr>
            <p:grpSpPr bwMode="auto">
              <a:xfrm>
                <a:off x="2976" y="2635"/>
                <a:ext cx="145" cy="1152"/>
                <a:chOff x="1008" y="2635"/>
                <a:chExt cx="145" cy="1152"/>
              </a:xfrm>
            </p:grpSpPr>
            <p:sp>
              <p:nvSpPr>
                <p:cNvPr id="26788" name="Arc 86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9" name="Arc 87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6" name="Group 88"/>
              <p:cNvGrpSpPr>
                <a:grpSpLocks/>
              </p:cNvGrpSpPr>
              <p:nvPr/>
            </p:nvGrpSpPr>
            <p:grpSpPr bwMode="auto">
              <a:xfrm>
                <a:off x="2976" y="2095"/>
                <a:ext cx="145" cy="1152"/>
                <a:chOff x="1008" y="2095"/>
                <a:chExt cx="145" cy="1152"/>
              </a:xfrm>
            </p:grpSpPr>
            <p:sp>
              <p:nvSpPr>
                <p:cNvPr id="26786" name="Arc 89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7" name="Arc 90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7" name="Group 91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705" name="Group 9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3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706" name="Group 9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0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78" name="Line 10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9" name="Line 10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8" name="Group 102"/>
              <p:cNvGrpSpPr>
                <a:grpSpLocks/>
              </p:cNvGrpSpPr>
              <p:nvPr/>
            </p:nvGrpSpPr>
            <p:grpSpPr bwMode="auto">
              <a:xfrm>
                <a:off x="3551" y="2652"/>
                <a:ext cx="145" cy="1152"/>
                <a:chOff x="1008" y="2635"/>
                <a:chExt cx="145" cy="1152"/>
              </a:xfrm>
            </p:grpSpPr>
            <p:sp>
              <p:nvSpPr>
                <p:cNvPr id="26774" name="Arc 10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5" name="Arc 10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9" name="Group 105"/>
              <p:cNvGrpSpPr>
                <a:grpSpLocks/>
              </p:cNvGrpSpPr>
              <p:nvPr/>
            </p:nvGrpSpPr>
            <p:grpSpPr bwMode="auto">
              <a:xfrm>
                <a:off x="3551" y="2112"/>
                <a:ext cx="145" cy="1152"/>
                <a:chOff x="1008" y="2095"/>
                <a:chExt cx="145" cy="1152"/>
              </a:xfrm>
            </p:grpSpPr>
            <p:sp>
              <p:nvSpPr>
                <p:cNvPr id="26772" name="Arc 10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3" name="Arc 10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90" name="Group 108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91" name="Group 109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9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7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7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92" name="Group 113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6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6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6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64" name="Line 117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65" name="Line 118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55" name="Text Box 119"/>
            <p:cNvSpPr txBox="1">
              <a:spLocks noChangeArrowheads="1"/>
            </p:cNvSpPr>
            <p:nvPr/>
          </p:nvSpPr>
          <p:spPr bwMode="auto">
            <a:xfrm>
              <a:off x="3350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23559" name="Group 120"/>
          <p:cNvGrpSpPr>
            <a:grpSpLocks/>
          </p:cNvGrpSpPr>
          <p:nvPr/>
        </p:nvGrpSpPr>
        <p:grpSpPr bwMode="auto">
          <a:xfrm>
            <a:off x="7315200" y="3208908"/>
            <a:ext cx="1371600" cy="3465512"/>
            <a:chOff x="4128" y="1657"/>
            <a:chExt cx="864" cy="2183"/>
          </a:xfrm>
        </p:grpSpPr>
        <p:grpSp>
          <p:nvGrpSpPr>
            <p:cNvPr id="23647" name="Group 121"/>
            <p:cNvGrpSpPr>
              <a:grpSpLocks/>
            </p:cNvGrpSpPr>
            <p:nvPr/>
          </p:nvGrpSpPr>
          <p:grpSpPr bwMode="auto">
            <a:xfrm>
              <a:off x="4128" y="2064"/>
              <a:ext cx="864" cy="1776"/>
              <a:chOff x="4128" y="2064"/>
              <a:chExt cx="864" cy="1776"/>
            </a:xfrm>
          </p:grpSpPr>
          <p:grpSp>
            <p:nvGrpSpPr>
              <p:cNvPr id="23649" name="Group 122"/>
              <p:cNvGrpSpPr>
                <a:grpSpLocks/>
              </p:cNvGrpSpPr>
              <p:nvPr/>
            </p:nvGrpSpPr>
            <p:grpSpPr bwMode="auto">
              <a:xfrm>
                <a:off x="4128" y="2635"/>
                <a:ext cx="145" cy="1152"/>
                <a:chOff x="1008" y="2635"/>
                <a:chExt cx="145" cy="1152"/>
              </a:xfrm>
            </p:grpSpPr>
            <p:sp>
              <p:nvSpPr>
                <p:cNvPr id="26752" name="Arc 12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3" name="Arc 12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0" name="Group 125"/>
              <p:cNvGrpSpPr>
                <a:grpSpLocks/>
              </p:cNvGrpSpPr>
              <p:nvPr/>
            </p:nvGrpSpPr>
            <p:grpSpPr bwMode="auto">
              <a:xfrm>
                <a:off x="4128" y="2095"/>
                <a:ext cx="145" cy="1152"/>
                <a:chOff x="1008" y="2095"/>
                <a:chExt cx="145" cy="1152"/>
              </a:xfrm>
            </p:grpSpPr>
            <p:sp>
              <p:nvSpPr>
                <p:cNvPr id="26750" name="Arc 12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1" name="Arc 12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1" name="Group 128"/>
              <p:cNvGrpSpPr>
                <a:grpSpLocks/>
              </p:cNvGrpSpPr>
              <p:nvPr/>
            </p:nvGrpSpPr>
            <p:grpSpPr bwMode="auto">
              <a:xfrm>
                <a:off x="4703" y="2652"/>
                <a:ext cx="145" cy="1152"/>
                <a:chOff x="1008" y="2635"/>
                <a:chExt cx="145" cy="1152"/>
              </a:xfrm>
            </p:grpSpPr>
            <p:sp>
              <p:nvSpPr>
                <p:cNvPr id="26748" name="Arc 129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9" name="Arc 130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2" name="Group 131"/>
              <p:cNvGrpSpPr>
                <a:grpSpLocks/>
              </p:cNvGrpSpPr>
              <p:nvPr/>
            </p:nvGrpSpPr>
            <p:grpSpPr bwMode="auto">
              <a:xfrm>
                <a:off x="4703" y="2112"/>
                <a:ext cx="145" cy="1152"/>
                <a:chOff x="1008" y="2095"/>
                <a:chExt cx="145" cy="1152"/>
              </a:xfrm>
            </p:grpSpPr>
            <p:sp>
              <p:nvSpPr>
                <p:cNvPr id="26746" name="Arc 132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7" name="Arc 133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3" name="Group 134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665" name="Group 135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3" name="Line 13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66" name="Group 139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0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1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2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38" name="Line 143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39" name="Line 144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4" name="Group 145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655" name="Group 146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3" name="Line 14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56" name="Group 150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0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1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2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28" name="Line 154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29" name="Line 155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19" name="Text Box 156"/>
            <p:cNvSpPr txBox="1">
              <a:spLocks noChangeArrowheads="1"/>
            </p:cNvSpPr>
            <p:nvPr/>
          </p:nvSpPr>
          <p:spPr bwMode="auto">
            <a:xfrm>
              <a:off x="4433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3572" name="Group 158"/>
          <p:cNvGrpSpPr>
            <a:grpSpLocks/>
          </p:cNvGrpSpPr>
          <p:nvPr/>
        </p:nvGrpSpPr>
        <p:grpSpPr bwMode="auto">
          <a:xfrm>
            <a:off x="5638800" y="3702620"/>
            <a:ext cx="3048000" cy="2973388"/>
            <a:chOff x="3072" y="1967"/>
            <a:chExt cx="1920" cy="1873"/>
          </a:xfrm>
        </p:grpSpPr>
        <p:sp>
          <p:nvSpPr>
            <p:cNvPr id="26643" name="Rectangle 159"/>
            <p:cNvSpPr>
              <a:spLocks noChangeArrowheads="1"/>
            </p:cNvSpPr>
            <p:nvPr/>
          </p:nvSpPr>
          <p:spPr bwMode="auto">
            <a:xfrm>
              <a:off x="3744" y="278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4-D</a:t>
              </a:r>
            </a:p>
          </p:txBody>
        </p:sp>
        <p:grpSp>
          <p:nvGrpSpPr>
            <p:cNvPr id="23573" name="Group 160"/>
            <p:cNvGrpSpPr>
              <a:grpSpLocks/>
            </p:cNvGrpSpPr>
            <p:nvPr/>
          </p:nvGrpSpPr>
          <p:grpSpPr bwMode="auto">
            <a:xfrm>
              <a:off x="3072" y="1967"/>
              <a:ext cx="1920" cy="1873"/>
              <a:chOff x="3072" y="1967"/>
              <a:chExt cx="1920" cy="1873"/>
            </a:xfrm>
          </p:grpSpPr>
          <p:grpSp>
            <p:nvGrpSpPr>
              <p:cNvPr id="23574" name="Group 161"/>
              <p:cNvGrpSpPr>
                <a:grpSpLocks/>
              </p:cNvGrpSpPr>
              <p:nvPr/>
            </p:nvGrpSpPr>
            <p:grpSpPr bwMode="auto">
              <a:xfrm>
                <a:off x="3155" y="1967"/>
                <a:ext cx="1780" cy="1729"/>
                <a:chOff x="3155" y="1967"/>
                <a:chExt cx="1780" cy="1729"/>
              </a:xfrm>
            </p:grpSpPr>
            <p:grpSp>
              <p:nvGrpSpPr>
                <p:cNvPr id="23619" name="Group 162"/>
                <p:cNvGrpSpPr>
                  <a:grpSpLocks/>
                </p:cNvGrpSpPr>
                <p:nvPr/>
              </p:nvGrpSpPr>
              <p:grpSpPr bwMode="auto">
                <a:xfrm>
                  <a:off x="3155" y="1967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41" name="Group 16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6" name="Arc 164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7" name="Arc 16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42" name="Group 16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14" name="Arc 167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5" name="Arc 16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0" name="Group 169"/>
                <p:cNvGrpSpPr>
                  <a:grpSpLocks/>
                </p:cNvGrpSpPr>
                <p:nvPr/>
              </p:nvGrpSpPr>
              <p:grpSpPr bwMode="auto">
                <a:xfrm>
                  <a:off x="3168" y="2495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35" name="Group 17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0" name="Arc 171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1" name="Arc 17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6" name="Group 17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8" name="Arc 174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9" name="Arc 1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1" name="Group 176"/>
                <p:cNvGrpSpPr>
                  <a:grpSpLocks/>
                </p:cNvGrpSpPr>
                <p:nvPr/>
              </p:nvGrpSpPr>
              <p:grpSpPr bwMode="auto">
                <a:xfrm>
                  <a:off x="3181" y="3023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9" name="Group 17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04" name="Arc 178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5" name="Arc 17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0" name="Group 18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2" name="Arc 181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3" name="Arc 1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2" name="Group 183"/>
                <p:cNvGrpSpPr>
                  <a:grpSpLocks/>
                </p:cNvGrpSpPr>
                <p:nvPr/>
              </p:nvGrpSpPr>
              <p:grpSpPr bwMode="auto">
                <a:xfrm>
                  <a:off x="3194" y="3551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3" name="Group 18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698" name="Arc 185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9" name="Arc 186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24" name="Group 18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696" name="Arc 188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7" name="Arc 18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</p:grpSp>
          <p:grpSp>
            <p:nvGrpSpPr>
              <p:cNvPr id="23575" name="Group 190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09" name="Group 191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7" name="Line 192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8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9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10" name="Group 195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5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6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82" name="Line 199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83" name="Line 200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6" name="Group 201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599" name="Group 20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7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8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00" name="Group 20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4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5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6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72" name="Line 21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73" name="Line 21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7" name="Group 212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589" name="Group 213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7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90" name="Group 217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4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5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6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62" name="Line 221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63" name="Line 222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8" name="Group 223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579" name="Group 224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7" name="Line 225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8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9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80" name="Group 228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4" name="Line 229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5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6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52" name="Line 232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53" name="Line 233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86473" y="1223172"/>
            <a:ext cx="2799246" cy="923972"/>
            <a:chOff x="6172200" y="1411288"/>
            <a:chExt cx="2799246" cy="923972"/>
          </a:xfrm>
        </p:grpSpPr>
        <p:sp>
          <p:nvSpPr>
            <p:cNvPr id="236547" name="Text Box 3"/>
            <p:cNvSpPr txBox="1">
              <a:spLocks noChangeArrowheads="1"/>
            </p:cNvSpPr>
            <p:nvPr/>
          </p:nvSpPr>
          <p:spPr bwMode="auto">
            <a:xfrm>
              <a:off x="6172200" y="1411288"/>
              <a:ext cx="11208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  <p:sp>
          <p:nvSpPr>
            <p:cNvPr id="236778" name="Rectangle 234"/>
            <p:cNvSpPr>
              <a:spLocks noChangeArrowheads="1"/>
            </p:cNvSpPr>
            <p:nvPr/>
          </p:nvSpPr>
          <p:spPr bwMode="auto">
            <a:xfrm>
              <a:off x="7772400" y="1411288"/>
              <a:ext cx="1199046" cy="92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 </a:t>
              </a: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  <a:endParaRPr lang="en-US" sz="1800" i="1" smtClean="0">
                <a:latin typeface="+mj-lt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723106" y="2223979"/>
            <a:ext cx="374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Excellent diameter and fault tolerance.</a:t>
            </a:r>
          </a:p>
          <a:p>
            <a:r>
              <a:rPr lang="en-US" sz="1600" smtClean="0"/>
              <a:t>CM-1 used a 20-dim hypercube!</a:t>
            </a:r>
            <a:endParaRPr lang="en-US" sz="1600"/>
          </a:p>
        </p:txBody>
      </p:sp>
      <p:pic>
        <p:nvPicPr>
          <p:cNvPr id="4098" name="Picture 2" descr="https://upload.wikimedia.org/wikipedia/commons/thumb/2/22/Hypercube.svg/943px-Hypercub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39" y="580113"/>
            <a:ext cx="1527673" cy="16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88737" y="243942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4D hypercube</a:t>
            </a:r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7312444" y="245778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D hypercube</a:t>
            </a:r>
            <a:endParaRPr lang="en-US"/>
          </a:p>
        </p:txBody>
      </p:sp>
      <p:pic>
        <p:nvPicPr>
          <p:cNvPr id="1026" name="Picture 2" descr="https://i.stack.imgur.com/XFLO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803" y="497711"/>
            <a:ext cx="2047348" cy="20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4420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9" grpId="0"/>
      <p:bldP spid="2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21" y="1247775"/>
            <a:ext cx="4859676" cy="587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Superscalar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4053155" cy="507404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Superscalar processors issue multiple instructions each clock.  </a:t>
            </a:r>
          </a:p>
          <a:p>
            <a:r>
              <a:rPr lang="en-US" smtClean="0"/>
              <a:t>Execution must respect data dependencies, where one instruction uses results of another.</a:t>
            </a:r>
          </a:p>
          <a:p>
            <a:pPr lvl="1"/>
            <a:r>
              <a:rPr lang="en-US" smtClean="0"/>
              <a:t>All three code fragments add 4 numbers, but first code has fewer data dependencies (so more parallelism) than second.</a:t>
            </a:r>
          </a:p>
          <a:p>
            <a:pPr lvl="1"/>
            <a:r>
              <a:rPr lang="en-US" smtClean="0"/>
              <a:t>Third code requires look-ahead and reordering hardware to detect independence of instructions 1 and 3.</a:t>
            </a:r>
          </a:p>
          <a:p>
            <a:endParaRPr 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1047963" y="6231657"/>
            <a:ext cx="3590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 i="1"/>
              <a:t>Introduction to Parallel Computing</a:t>
            </a:r>
            <a:r>
              <a:rPr lang="en-US" sz="1400"/>
              <a:t>, Grama et al., 2003</a:t>
            </a:r>
          </a:p>
        </p:txBody>
      </p:sp>
    </p:spTree>
    <p:extLst>
      <p:ext uri="{BB962C8B-B14F-4D97-AF65-F5344CB8AC3E}">
        <p14:creationId xmlns:p14="http://schemas.microsoft.com/office/powerpoint/2010/main" val="90770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VLIW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Superscalar</a:t>
            </a:r>
          </a:p>
          <a:p>
            <a:pPr lvl="1"/>
            <a:r>
              <a:rPr lang="en-US" smtClean="0"/>
              <a:t>Resource </a:t>
            </a:r>
            <a:r>
              <a:rPr lang="en-US"/>
              <a:t>dependency is when multiple instructions use same hardware unit.</a:t>
            </a:r>
          </a:p>
          <a:p>
            <a:pPr lvl="1"/>
            <a:r>
              <a:rPr lang="en-US"/>
              <a:t>Branch dependency occurs when code can take different paths based on a conditional.</a:t>
            </a:r>
          </a:p>
          <a:p>
            <a:pPr lvl="1"/>
            <a:r>
              <a:rPr lang="en-US"/>
              <a:t>Waste occurs when no instruction issued in a clock cycle.</a:t>
            </a:r>
          </a:p>
          <a:p>
            <a:r>
              <a:rPr lang="en-US"/>
              <a:t>VLIW (very long instruction word) finds and packs parallelizable instructions at compile time.</a:t>
            </a:r>
          </a:p>
          <a:p>
            <a:pPr lvl="1"/>
            <a:r>
              <a:rPr lang="en-US"/>
              <a:t>Superscalar finds parallelism at runtime.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Pro</a:t>
            </a:r>
            <a:r>
              <a:rPr lang="en-US"/>
              <a:t> Compiler can do more sophisticated search.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Con</a:t>
            </a:r>
            <a:r>
              <a:rPr lang="en-US"/>
              <a:t> Compiler doesn’t have runtime state, e.g. branch history, cache misses, for efficient scheduling.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6"/>
            <a:ext cx="5382491" cy="5314084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We need data before we can compute.  So processor performance often depends on memory performance.</a:t>
            </a:r>
          </a:p>
          <a:p>
            <a:r>
              <a:rPr lang="en-US" smtClean="0"/>
              <a:t>Key measures are latency and bandwidth.</a:t>
            </a:r>
          </a:p>
          <a:p>
            <a:r>
              <a:rPr lang="en-US" smtClean="0"/>
              <a:t>Latency is amount of time for processor to access piece of data.</a:t>
            </a:r>
          </a:p>
          <a:p>
            <a:r>
              <a:rPr lang="en-US" smtClean="0"/>
              <a:t>Bandwidth is amount of data transferred from memory to processor per unit time.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highway.  </a:t>
            </a:r>
          </a:p>
          <a:p>
            <a:pPr lvl="1"/>
            <a:r>
              <a:rPr lang="en-US" smtClean="0"/>
              <a:t>Latency is the how fast you can drive on the highway (or alternatively, the length of the highway).</a:t>
            </a:r>
          </a:p>
          <a:p>
            <a:pPr lvl="1"/>
            <a:r>
              <a:rPr lang="en-US" smtClean="0"/>
              <a:t>Bandwidth is how many lanes the highway has.</a:t>
            </a:r>
          </a:p>
          <a:p>
            <a:r>
              <a:rPr lang="en-US" smtClean="0"/>
              <a:t>Latency and bandwidth are independent.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you can have low latency &amp; low bandwidth, high latency &amp; high bandwidth, etc.</a:t>
            </a:r>
          </a:p>
          <a:p>
            <a:r>
              <a:rPr lang="en-US" smtClean="0"/>
              <a:t>Latency is more important if frequently transfer small amounts of data.</a:t>
            </a:r>
          </a:p>
          <a:p>
            <a:r>
              <a:rPr lang="en-US" smtClean="0"/>
              <a:t>Bandwidth matters when transferring large piece of data.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452" y="3810000"/>
            <a:ext cx="2758611" cy="2633121"/>
          </a:xfrm>
          <a:prstGeom prst="rect">
            <a:avLst/>
          </a:prstGeom>
        </p:spPr>
      </p:pic>
      <p:pic>
        <p:nvPicPr>
          <p:cNvPr id="2050" name="Picture 2" descr="http://cdn.wonderfulengineering.com/wp-content/uploads/2014/01/highway-wallpap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18" y="1469329"/>
            <a:ext cx="3128481" cy="175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oftwaremaniacs.org/media/blog/memory-cpu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08" y="1176415"/>
            <a:ext cx="5579902" cy="34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CPU-memory gap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5838"/>
            <a:ext cx="8229600" cy="194181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Processors today can compute much faster than memory can transfer data.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100 GFLOPS, 20 GB/s bandwidth and 100 ns latency to main memory.</a:t>
            </a:r>
          </a:p>
          <a:p>
            <a:pPr lvl="1"/>
            <a:r>
              <a:rPr lang="en-US" smtClean="0"/>
              <a:t>Performance is bandwidth limited.  Can only transfer 5 billion floats / sec, only 5 GFLOPS!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.slidesharecdn.com/computer-architecture-part-54524/95/computer-architecture-part-5-20-728.jpg?cb=12713164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15" y="1107004"/>
            <a:ext cx="7476212" cy="56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hierarchy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50495" cy="3841144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is small but fast piece of memory built directly on CPU die.</a:t>
            </a:r>
          </a:p>
          <a:p>
            <a:pPr lvl="1"/>
            <a:r>
              <a:rPr lang="en-US" smtClean="0"/>
              <a:t>Low latency, high bandwidth.</a:t>
            </a:r>
          </a:p>
          <a:p>
            <a:pPr lvl="1"/>
            <a:r>
              <a:rPr lang="en-US" smtClean="0"/>
              <a:t>Used to decrease (effective) latency.  Also helps alleviate bandwidth limitations.</a:t>
            </a:r>
          </a:p>
          <a:p>
            <a:r>
              <a:rPr lang="en-US" smtClean="0"/>
              <a:t>When accessing data, processor first checks cache, and only goes to memory if data isn’t in cache.</a:t>
            </a:r>
          </a:p>
          <a:p>
            <a:r>
              <a:rPr lang="en-US" smtClean="0"/>
              <a:t>Caches effective due to temporal and spatial locality in (most) code.</a:t>
            </a:r>
          </a:p>
          <a:p>
            <a:r>
              <a:rPr lang="en-US" smtClean="0">
                <a:solidFill>
                  <a:srgbClr val="1503FB"/>
                </a:solidFill>
              </a:rPr>
              <a:t>Temporal locality </a:t>
            </a:r>
            <a:r>
              <a:rPr lang="en-US" smtClean="0"/>
              <a:t>Small set of data accessed repeatedly.</a:t>
            </a:r>
          </a:p>
          <a:p>
            <a:pPr lvl="1"/>
            <a:r>
              <a:rPr lang="en-US" smtClean="0"/>
              <a:t>Store in cache and access quickly.</a:t>
            </a:r>
          </a:p>
          <a:p>
            <a:r>
              <a:rPr lang="en-US" smtClean="0">
                <a:solidFill>
                  <a:srgbClr val="1503FB"/>
                </a:solidFill>
              </a:rPr>
              <a:t>Spatial locality</a:t>
            </a:r>
          </a:p>
          <a:p>
            <a:pPr lvl="1"/>
            <a:r>
              <a:rPr lang="en-US" smtClean="0"/>
              <a:t>Nearby pieces of data accessed together.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Iterating through an array.</a:t>
            </a:r>
          </a:p>
        </p:txBody>
      </p:sp>
      <p:pic>
        <p:nvPicPr>
          <p:cNvPr id="6146" name="Picture 2" descr="http://m.eet.com/media/1067326/cachefigure1_b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8" y="4751798"/>
            <a:ext cx="3158033" cy="20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echeye.net/assets/upload/Intel/ivy_bridge/Ivy-Bridge_Die_Label_6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8" y="4999265"/>
            <a:ext cx="4226710" cy="17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57875</TotalTime>
  <Words>2475</Words>
  <Application>Microsoft Office PowerPoint</Application>
  <PresentationFormat>On-screen Show (4:3)</PresentationFormat>
  <Paragraphs>359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Marlett</vt:lpstr>
      <vt:lpstr>Symbol</vt:lpstr>
      <vt:lpstr>Times New Roman</vt:lpstr>
      <vt:lpstr>Wingdings</vt:lpstr>
      <vt:lpstr>Pixel</vt:lpstr>
      <vt:lpstr>Parallel Architectures </vt:lpstr>
      <vt:lpstr>Parallelism hierarchy</vt:lpstr>
      <vt:lpstr>Implicit parallelism - Pipelining</vt:lpstr>
      <vt:lpstr>Implicit parallelism - Superscalar</vt:lpstr>
      <vt:lpstr>Implicit parallelism - VLIW</vt:lpstr>
      <vt:lpstr>Memory performance</vt:lpstr>
      <vt:lpstr>CPU-memory gap</vt:lpstr>
      <vt:lpstr>Memory hierarchy</vt:lpstr>
      <vt:lpstr>Caching </vt:lpstr>
      <vt:lpstr>Caching performance</vt:lpstr>
      <vt:lpstr>Processor architectures</vt:lpstr>
      <vt:lpstr>Processor architectures</vt:lpstr>
      <vt:lpstr>Threads and multithreading</vt:lpstr>
      <vt:lpstr>Multithreaded multicore</vt:lpstr>
      <vt:lpstr>PowerPoint Presentation</vt:lpstr>
      <vt:lpstr>GPGPU</vt:lpstr>
      <vt:lpstr>Flynn’s taxonomy</vt:lpstr>
      <vt:lpstr>SIMD</vt:lpstr>
      <vt:lpstr>Instruction divergence</vt:lpstr>
      <vt:lpstr>MIMD</vt:lpstr>
      <vt:lpstr>Interconnection networks</vt:lpstr>
      <vt:lpstr>Shared memory architecture</vt:lpstr>
      <vt:lpstr>Distributed memory architecture</vt:lpstr>
      <vt:lpstr>Network of workstations (NOW)</vt:lpstr>
      <vt:lpstr>Bus architecture</vt:lpstr>
      <vt:lpstr>Crossbar architecture</vt:lpstr>
      <vt:lpstr>Multihop networks</vt:lpstr>
      <vt:lpstr>1D topologies</vt:lpstr>
      <vt:lpstr>Meshes and tori</vt:lpstr>
      <vt:lpstr>PowerPoint Presentation</vt:lpstr>
      <vt:lpstr>Trees</vt:lpstr>
      <vt:lpstr>Hypercubes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3542</cp:revision>
  <cp:lastPrinted>2021-09-16T01:31:24Z</cp:lastPrinted>
  <dcterms:created xsi:type="dcterms:W3CDTF">2004-01-06T19:40:29Z</dcterms:created>
  <dcterms:modified xsi:type="dcterms:W3CDTF">2024-09-23T14:57:45Z</dcterms:modified>
</cp:coreProperties>
</file>